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bin" ContentType="audi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bin" ContentType="audio/unknown"/>
  <Override PartName="/ppt/media/audio3.bin" ContentType="audio/unknown"/>
  <Override PartName="/ppt/media/audio4.bin" ContentType="audio/unknown"/>
  <Override PartName="/ppt/media/audio5.bin" ContentType="audio/unknown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95"/>
  </p:notesMasterIdLst>
  <p:sldIdLst>
    <p:sldId id="256" r:id="rId2"/>
    <p:sldId id="257" r:id="rId3"/>
    <p:sldId id="342" r:id="rId4"/>
    <p:sldId id="343" r:id="rId5"/>
    <p:sldId id="351" r:id="rId6"/>
    <p:sldId id="350" r:id="rId7"/>
    <p:sldId id="344" r:id="rId8"/>
    <p:sldId id="345" r:id="rId9"/>
    <p:sldId id="346" r:id="rId10"/>
    <p:sldId id="358" r:id="rId11"/>
    <p:sldId id="359" r:id="rId12"/>
    <p:sldId id="360" r:id="rId13"/>
    <p:sldId id="361" r:id="rId14"/>
    <p:sldId id="362" r:id="rId15"/>
    <p:sldId id="363" r:id="rId16"/>
    <p:sldId id="347" r:id="rId17"/>
    <p:sldId id="352" r:id="rId18"/>
    <p:sldId id="258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70" r:id="rId27"/>
    <p:sldId id="271" r:id="rId28"/>
    <p:sldId id="259" r:id="rId29"/>
    <p:sldId id="272" r:id="rId30"/>
    <p:sldId id="273" r:id="rId31"/>
    <p:sldId id="274" r:id="rId32"/>
    <p:sldId id="275" r:id="rId33"/>
    <p:sldId id="276" r:id="rId34"/>
    <p:sldId id="268" r:id="rId35"/>
    <p:sldId id="269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5" r:id="rId44"/>
    <p:sldId id="286" r:id="rId45"/>
    <p:sldId id="287" r:id="rId46"/>
    <p:sldId id="284" r:id="rId47"/>
    <p:sldId id="288" r:id="rId48"/>
    <p:sldId id="290" r:id="rId49"/>
    <p:sldId id="291" r:id="rId50"/>
    <p:sldId id="292" r:id="rId51"/>
    <p:sldId id="293" r:id="rId52"/>
    <p:sldId id="294" r:id="rId53"/>
    <p:sldId id="289" r:id="rId54"/>
    <p:sldId id="295" r:id="rId55"/>
    <p:sldId id="296" r:id="rId56"/>
    <p:sldId id="297" r:id="rId57"/>
    <p:sldId id="298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2" r:id="rId69"/>
    <p:sldId id="316" r:id="rId70"/>
    <p:sldId id="313" r:id="rId71"/>
    <p:sldId id="310" r:id="rId72"/>
    <p:sldId id="314" r:id="rId73"/>
    <p:sldId id="315" r:id="rId74"/>
    <p:sldId id="311" r:id="rId75"/>
    <p:sldId id="317" r:id="rId76"/>
    <p:sldId id="318" r:id="rId77"/>
    <p:sldId id="319" r:id="rId78"/>
    <p:sldId id="355" r:id="rId79"/>
    <p:sldId id="356" r:id="rId80"/>
    <p:sldId id="322" r:id="rId81"/>
    <p:sldId id="323" r:id="rId82"/>
    <p:sldId id="329" r:id="rId83"/>
    <p:sldId id="327" r:id="rId84"/>
    <p:sldId id="330" r:id="rId85"/>
    <p:sldId id="331" r:id="rId86"/>
    <p:sldId id="328" r:id="rId87"/>
    <p:sldId id="332" r:id="rId88"/>
    <p:sldId id="333" r:id="rId89"/>
    <p:sldId id="338" r:id="rId90"/>
    <p:sldId id="334" r:id="rId91"/>
    <p:sldId id="364" r:id="rId92"/>
    <p:sldId id="365" r:id="rId93"/>
    <p:sldId id="366" r:id="rId94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18BB"/>
    <a:srgbClr val="DC54AD"/>
    <a:srgbClr val="EF1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432" y="-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notesMaster" Target="notesMasters/notesMaster1.xml"/><Relationship Id="rId96" Type="http://schemas.openxmlformats.org/officeDocument/2006/relationships/printerSettings" Target="printerSettings/printerSettings1.bin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885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885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3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7885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885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D92F8D7-72F4-7849-AB8C-2AFD923597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228637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https://</a:t>
            </a:r>
            <a:r>
              <a:rPr lang="en-US" altLang="ja-JP" dirty="0" err="1" smtClean="0"/>
              <a:t>www.env.go.jp</a:t>
            </a:r>
            <a:r>
              <a:rPr lang="en-US" altLang="ja-JP" dirty="0" smtClean="0"/>
              <a:t>/nature/</a:t>
            </a:r>
            <a:r>
              <a:rPr lang="en-US" altLang="ja-JP" dirty="0" err="1" smtClean="0"/>
              <a:t>isan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worldheritage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yakushima</a:t>
            </a:r>
            <a:r>
              <a:rPr lang="en-US" altLang="ja-JP" dirty="0" smtClean="0"/>
              <a:t>/area/</a:t>
            </a:r>
            <a:r>
              <a:rPr lang="en-US" altLang="ja-JP" dirty="0" err="1" smtClean="0"/>
              <a:t>index.html</a:t>
            </a:r>
            <a:endParaRPr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3ACA9-294D-BE4E-8579-98A7510329CE}" type="slidenum">
              <a:rPr lang="en-US" altLang="ja-JP"/>
              <a:pPr>
                <a:defRPr/>
              </a:pPr>
              <a:t>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http://</a:t>
            </a:r>
            <a:r>
              <a:rPr lang="en-US" altLang="ja-JP" dirty="0" err="1" smtClean="0"/>
              <a:t>www.yamareco.com</a:t>
            </a:r>
            <a:r>
              <a:rPr lang="en-US" altLang="ja-JP" dirty="0" smtClean="0"/>
              <a:t>/modules/</a:t>
            </a:r>
            <a:r>
              <a:rPr lang="en-US" altLang="ja-JP" dirty="0" err="1" smtClean="0"/>
              <a:t>yamainfo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rtinfo.php?rtid</a:t>
            </a:r>
            <a:r>
              <a:rPr lang="en-US" altLang="ja-JP" dirty="0" smtClean="0"/>
              <a:t>=72</a:t>
            </a:r>
          </a:p>
          <a:p>
            <a:pPr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D37EF9-A34E-4947-A5B3-4296F2F48A83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http://</a:t>
            </a:r>
            <a:r>
              <a:rPr lang="en-US" altLang="ja-JP" dirty="0" err="1" smtClean="0"/>
              <a:t>www.yakusugi-museum.com</a:t>
            </a:r>
            <a:r>
              <a:rPr lang="en-US" altLang="ja-JP" dirty="0" smtClean="0"/>
              <a:t>/data-</a:t>
            </a:r>
            <a:r>
              <a:rPr lang="en-US" altLang="ja-JP" dirty="0" err="1" smtClean="0"/>
              <a:t>yakushima</a:t>
            </a:r>
            <a:r>
              <a:rPr lang="en-US" altLang="ja-JP" dirty="0" smtClean="0"/>
              <a:t>-</a:t>
            </a:r>
            <a:r>
              <a:rPr lang="en-US" altLang="ja-JP" dirty="0" err="1" smtClean="0"/>
              <a:t>yakusugi</a:t>
            </a:r>
            <a:r>
              <a:rPr lang="en-US" altLang="ja-JP" dirty="0" smtClean="0"/>
              <a:t>/205-suityokubunpu.html</a:t>
            </a:r>
            <a:endParaRPr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2692C5-3EED-0244-9307-FE27A68A7510}" type="slidenum">
              <a:rPr lang="en-US" altLang="ja-JP"/>
              <a:pPr>
                <a:defRPr/>
              </a:pPr>
              <a:t>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http://www3.famille.ne.jp/~</a:t>
            </a:r>
            <a:r>
              <a:rPr lang="en-US" altLang="ja-JP" dirty="0" err="1" smtClean="0"/>
              <a:t>ochi</a:t>
            </a:r>
            <a:r>
              <a:rPr lang="en-US" altLang="ja-JP" dirty="0" smtClean="0"/>
              <a:t>/kaisetsu-01/01-dobutu-tiriku.html</a:t>
            </a:r>
            <a:endParaRPr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D1911F-1372-914E-BF44-2537F2B3BCE3}" type="slidenum">
              <a:rPr lang="en-US" altLang="ja-JP"/>
              <a:pPr>
                <a:defRPr/>
              </a:pPr>
              <a:t>78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3858F7-870C-5541-8AEF-EE409521A2B8}" type="slidenum">
              <a:rPr lang="en-US" altLang="ja-JP"/>
              <a:pPr>
                <a:defRPr/>
              </a:pPr>
              <a:t>82</a:t>
            </a:fld>
            <a:endParaRPr lang="en-US" altLang="ja-JP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ja-JP" smtClean="0"/>
              <a:t>http://abe.ihatov.jp/animal/html/ecology.htm</a:t>
            </a:r>
            <a:r>
              <a:rPr lang="ja-JP" altLang="en-US" smtClean="0"/>
              <a:t>は参考になるよ。</a:t>
            </a:r>
            <a:endParaRPr lang="en-US" altLang="ja-JP" smtClean="0"/>
          </a:p>
          <a:p>
            <a:pPr>
              <a:defRPr/>
            </a:pPr>
            <a:r>
              <a:rPr lang="ja-JP" altLang="en-US" smtClean="0"/>
              <a:t>図はここに掲載されているものを使わせて頂きました。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57CA8B-D5C5-784A-8869-0C6463CFBEC0}" type="slidenum">
              <a:rPr lang="en-US" altLang="ja-JP"/>
              <a:pPr>
                <a:defRPr/>
              </a:pPr>
              <a:t>84</a:t>
            </a:fld>
            <a:endParaRPr lang="en-US" altLang="ja-JP"/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ja-JP" altLang="en-US" smtClean="0"/>
              <a:t>木元新作，南の島の生きものたち。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1FB493-2882-3043-8325-8A5E9062BE9A}" type="slidenum">
              <a:rPr lang="en-US" altLang="ja-JP"/>
              <a:pPr>
                <a:defRPr/>
              </a:pPr>
              <a:t>85</a:t>
            </a:fld>
            <a:endParaRPr lang="en-US" altLang="ja-JP"/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ja-JP" smtClean="0"/>
              <a:t>http://www.geocities.jp/habuyakata/zukan.html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repo.kyoto-wu.ac.jp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dspace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bitstream</a:t>
            </a:r>
            <a:r>
              <a:rPr kumimoji="1" lang="en-US" altLang="ja-JP" dirty="0" smtClean="0"/>
              <a:t>/11173/155/1/0160_026_005.pdf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rPr>
              <a:t>杉から見た日本列島の森林について 高 桑 進 </a:t>
            </a:r>
            <a:endParaRPr kumimoji="1" lang="en-US" altLang="ja-JP" dirty="0" smtClean="0"/>
          </a:p>
          <a:p>
            <a:r>
              <a:rPr kumimoji="1" lang="en-US" altLang="ja-JP" dirty="0" smtClean="0"/>
              <a:t>p. 89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2F8D7-72F4-7849-AB8C-2AFD9235971A}" type="slidenum">
              <a:rPr lang="en-US" altLang="ja-JP" smtClean="0"/>
              <a:pPr>
                <a:defRPr/>
              </a:pPr>
              <a:t>91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75454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repo.kyoto-wu.ac.jp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dspace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bitstream</a:t>
            </a:r>
            <a:r>
              <a:rPr kumimoji="1" lang="en-US" altLang="ja-JP" dirty="0" smtClean="0"/>
              <a:t>/11173/155/1/0160_026_005.pdf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rPr>
              <a:t>大蔵永常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rPr>
              <a:t>(1946)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rPr>
              <a:t>公益国産考 岩波書店 </a:t>
            </a:r>
            <a:endParaRPr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2F8D7-72F4-7849-AB8C-2AFD9235971A}" type="slidenum">
              <a:rPr lang="en-US" altLang="ja-JP" smtClean="0"/>
              <a:pPr>
                <a:defRPr/>
              </a:pPr>
              <a:t>92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08193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1527175" y="3090863"/>
            <a:ext cx="7566025" cy="188912"/>
            <a:chOff x="993" y="1028"/>
            <a:chExt cx="4766" cy="119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996" y="1035"/>
              <a:ext cx="4763" cy="106"/>
            </a:xfrm>
            <a:prstGeom prst="rect">
              <a:avLst/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6" name="Line 1028"/>
            <p:cNvSpPr>
              <a:spLocks noChangeShapeType="1"/>
            </p:cNvSpPr>
            <p:nvPr/>
          </p:nvSpPr>
          <p:spPr bwMode="ltGray">
            <a:xfrm>
              <a:off x="999" y="1145"/>
              <a:ext cx="4760" cy="0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999" y="1121"/>
              <a:ext cx="4760" cy="0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8" name="Line 1030"/>
            <p:cNvSpPr>
              <a:spLocks noChangeShapeType="1"/>
            </p:cNvSpPr>
            <p:nvPr/>
          </p:nvSpPr>
          <p:spPr bwMode="ltGray">
            <a:xfrm>
              <a:off x="999" y="1091"/>
              <a:ext cx="4760" cy="0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999" y="1057"/>
              <a:ext cx="4760" cy="0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0" name="Freeform 1032"/>
            <p:cNvSpPr>
              <a:spLocks/>
            </p:cNvSpPr>
            <p:nvPr/>
          </p:nvSpPr>
          <p:spPr bwMode="ltGray">
            <a:xfrm>
              <a:off x="993" y="1028"/>
              <a:ext cx="4765" cy="119"/>
            </a:xfrm>
            <a:custGeom>
              <a:avLst/>
              <a:gdLst>
                <a:gd name="T0" fmla="*/ 0 w 4765"/>
                <a:gd name="T1" fmla="*/ 118 h 119"/>
                <a:gd name="T2" fmla="*/ 0 w 4765"/>
                <a:gd name="T3" fmla="*/ 0 h 119"/>
                <a:gd name="T4" fmla="*/ 4764 w 4765"/>
                <a:gd name="T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65" h="119">
                  <a:moveTo>
                    <a:pt x="0" y="118"/>
                  </a:moveTo>
                  <a:lnTo>
                    <a:pt x="0" y="0"/>
                  </a:lnTo>
                  <a:lnTo>
                    <a:pt x="4764" y="0"/>
                  </a:lnTo>
                </a:path>
              </a:pathLst>
            </a:custGeom>
            <a:noFill/>
            <a:ln w="12700" cap="rnd" cmpd="sng">
              <a:solidFill>
                <a:srgbClr val="FFCC66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11" name="Rectangle 1033"/>
          <p:cNvSpPr>
            <a:spLocks noChangeArrowheads="1"/>
          </p:cNvSpPr>
          <p:nvPr/>
        </p:nvSpPr>
        <p:spPr bwMode="ltGray">
          <a:xfrm>
            <a:off x="0" y="0"/>
            <a:ext cx="1465263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grpSp>
        <p:nvGrpSpPr>
          <p:cNvPr id="12" name="Group 1034"/>
          <p:cNvGrpSpPr>
            <a:grpSpLocks/>
          </p:cNvGrpSpPr>
          <p:nvPr/>
        </p:nvGrpSpPr>
        <p:grpSpPr bwMode="auto">
          <a:xfrm>
            <a:off x="0" y="65088"/>
            <a:ext cx="1473200" cy="6405562"/>
            <a:chOff x="0" y="41"/>
            <a:chExt cx="928" cy="4035"/>
          </a:xfrm>
        </p:grpSpPr>
        <p:pic>
          <p:nvPicPr>
            <p:cNvPr id="13" name="Picture 1035"/>
            <p:cNvPicPr>
              <a:picLocks noChangeArrowheads="1"/>
            </p:cNvPicPr>
            <p:nvPr/>
          </p:nvPicPr>
          <p:blipFill>
            <a:blip r:embed="rId2">
              <a:clrChange>
                <a:clrFrom>
                  <a:srgbClr val="FFCC66"/>
                </a:clrFrom>
                <a:clrTo>
                  <a:srgbClr val="FFCC6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1014"/>
              <a:ext cx="920" cy="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4" name="Freeform 1036"/>
            <p:cNvSpPr>
              <a:spLocks/>
            </p:cNvSpPr>
            <p:nvPr/>
          </p:nvSpPr>
          <p:spPr bwMode="ltGray">
            <a:xfrm>
              <a:off x="38" y="41"/>
              <a:ext cx="890" cy="916"/>
            </a:xfrm>
            <a:custGeom>
              <a:avLst/>
              <a:gdLst>
                <a:gd name="T0" fmla="*/ 307 w 890"/>
                <a:gd name="T1" fmla="*/ 292 h 916"/>
                <a:gd name="T2" fmla="*/ 307 w 890"/>
                <a:gd name="T3" fmla="*/ 234 h 916"/>
                <a:gd name="T4" fmla="*/ 261 w 890"/>
                <a:gd name="T5" fmla="*/ 159 h 916"/>
                <a:gd name="T6" fmla="*/ 247 w 890"/>
                <a:gd name="T7" fmla="*/ 91 h 916"/>
                <a:gd name="T8" fmla="*/ 225 w 890"/>
                <a:gd name="T9" fmla="*/ 24 h 916"/>
                <a:gd name="T10" fmla="*/ 259 w 890"/>
                <a:gd name="T11" fmla="*/ 21 h 916"/>
                <a:gd name="T12" fmla="*/ 298 w 890"/>
                <a:gd name="T13" fmla="*/ 82 h 916"/>
                <a:gd name="T14" fmla="*/ 322 w 890"/>
                <a:gd name="T15" fmla="*/ 118 h 916"/>
                <a:gd name="T16" fmla="*/ 358 w 890"/>
                <a:gd name="T17" fmla="*/ 180 h 916"/>
                <a:gd name="T18" fmla="*/ 406 w 890"/>
                <a:gd name="T19" fmla="*/ 240 h 916"/>
                <a:gd name="T20" fmla="*/ 505 w 890"/>
                <a:gd name="T21" fmla="*/ 184 h 916"/>
                <a:gd name="T22" fmla="*/ 514 w 890"/>
                <a:gd name="T23" fmla="*/ 118 h 916"/>
                <a:gd name="T24" fmla="*/ 552 w 890"/>
                <a:gd name="T25" fmla="*/ 69 h 916"/>
                <a:gd name="T26" fmla="*/ 589 w 890"/>
                <a:gd name="T27" fmla="*/ 13 h 916"/>
                <a:gd name="T28" fmla="*/ 615 w 890"/>
                <a:gd name="T29" fmla="*/ 16 h 916"/>
                <a:gd name="T30" fmla="*/ 600 w 890"/>
                <a:gd name="T31" fmla="*/ 49 h 916"/>
                <a:gd name="T32" fmla="*/ 592 w 890"/>
                <a:gd name="T33" fmla="*/ 124 h 916"/>
                <a:gd name="T34" fmla="*/ 574 w 890"/>
                <a:gd name="T35" fmla="*/ 186 h 916"/>
                <a:gd name="T36" fmla="*/ 568 w 890"/>
                <a:gd name="T37" fmla="*/ 282 h 916"/>
                <a:gd name="T38" fmla="*/ 645 w 890"/>
                <a:gd name="T39" fmla="*/ 325 h 916"/>
                <a:gd name="T40" fmla="*/ 720 w 890"/>
                <a:gd name="T41" fmla="*/ 277 h 916"/>
                <a:gd name="T42" fmla="*/ 816 w 890"/>
                <a:gd name="T43" fmla="*/ 253 h 916"/>
                <a:gd name="T44" fmla="*/ 861 w 890"/>
                <a:gd name="T45" fmla="*/ 279 h 916"/>
                <a:gd name="T46" fmla="*/ 796 w 890"/>
                <a:gd name="T47" fmla="*/ 324 h 916"/>
                <a:gd name="T48" fmla="*/ 735 w 890"/>
                <a:gd name="T49" fmla="*/ 352 h 916"/>
                <a:gd name="T50" fmla="*/ 669 w 890"/>
                <a:gd name="T51" fmla="*/ 409 h 916"/>
                <a:gd name="T52" fmla="*/ 673 w 890"/>
                <a:gd name="T53" fmla="*/ 510 h 916"/>
                <a:gd name="T54" fmla="*/ 751 w 890"/>
                <a:gd name="T55" fmla="*/ 535 h 916"/>
                <a:gd name="T56" fmla="*/ 819 w 890"/>
                <a:gd name="T57" fmla="*/ 577 h 916"/>
                <a:gd name="T58" fmla="*/ 874 w 890"/>
                <a:gd name="T59" fmla="*/ 606 h 916"/>
                <a:gd name="T60" fmla="*/ 867 w 890"/>
                <a:gd name="T61" fmla="*/ 637 h 916"/>
                <a:gd name="T62" fmla="*/ 807 w 890"/>
                <a:gd name="T63" fmla="*/ 618 h 916"/>
                <a:gd name="T64" fmla="*/ 736 w 890"/>
                <a:gd name="T65" fmla="*/ 592 h 916"/>
                <a:gd name="T66" fmla="*/ 615 w 890"/>
                <a:gd name="T67" fmla="*/ 588 h 916"/>
                <a:gd name="T68" fmla="*/ 576 w 890"/>
                <a:gd name="T69" fmla="*/ 628 h 916"/>
                <a:gd name="T70" fmla="*/ 618 w 890"/>
                <a:gd name="T71" fmla="*/ 723 h 916"/>
                <a:gd name="T72" fmla="*/ 640 w 890"/>
                <a:gd name="T73" fmla="*/ 807 h 916"/>
                <a:gd name="T74" fmla="*/ 664 w 890"/>
                <a:gd name="T75" fmla="*/ 889 h 916"/>
                <a:gd name="T76" fmla="*/ 624 w 890"/>
                <a:gd name="T77" fmla="*/ 870 h 916"/>
                <a:gd name="T78" fmla="*/ 568 w 890"/>
                <a:gd name="T79" fmla="*/ 789 h 916"/>
                <a:gd name="T80" fmla="*/ 513 w 890"/>
                <a:gd name="T81" fmla="*/ 708 h 916"/>
                <a:gd name="T82" fmla="*/ 390 w 890"/>
                <a:gd name="T83" fmla="*/ 730 h 916"/>
                <a:gd name="T84" fmla="*/ 339 w 890"/>
                <a:gd name="T85" fmla="*/ 838 h 916"/>
                <a:gd name="T86" fmla="*/ 285 w 890"/>
                <a:gd name="T87" fmla="*/ 915 h 916"/>
                <a:gd name="T88" fmla="*/ 276 w 890"/>
                <a:gd name="T89" fmla="*/ 867 h 916"/>
                <a:gd name="T90" fmla="*/ 298 w 890"/>
                <a:gd name="T91" fmla="*/ 766 h 916"/>
                <a:gd name="T92" fmla="*/ 324 w 890"/>
                <a:gd name="T93" fmla="*/ 664 h 916"/>
                <a:gd name="T94" fmla="*/ 283 w 890"/>
                <a:gd name="T95" fmla="*/ 583 h 916"/>
                <a:gd name="T96" fmla="*/ 201 w 890"/>
                <a:gd name="T97" fmla="*/ 619 h 916"/>
                <a:gd name="T98" fmla="*/ 88 w 890"/>
                <a:gd name="T99" fmla="*/ 655 h 916"/>
                <a:gd name="T100" fmla="*/ 16 w 890"/>
                <a:gd name="T101" fmla="*/ 655 h 916"/>
                <a:gd name="T102" fmla="*/ 94 w 890"/>
                <a:gd name="T103" fmla="*/ 606 h 916"/>
                <a:gd name="T104" fmla="*/ 162 w 890"/>
                <a:gd name="T105" fmla="*/ 567 h 916"/>
                <a:gd name="T106" fmla="*/ 247 w 890"/>
                <a:gd name="T107" fmla="*/ 504 h 916"/>
                <a:gd name="T108" fmla="*/ 190 w 890"/>
                <a:gd name="T109" fmla="*/ 390 h 916"/>
                <a:gd name="T110" fmla="*/ 81 w 890"/>
                <a:gd name="T111" fmla="*/ 355 h 916"/>
                <a:gd name="T112" fmla="*/ 3 w 890"/>
                <a:gd name="T113" fmla="*/ 307 h 916"/>
                <a:gd name="T114" fmla="*/ 39 w 890"/>
                <a:gd name="T115" fmla="*/ 286 h 916"/>
                <a:gd name="T116" fmla="*/ 115 w 890"/>
                <a:gd name="T117" fmla="*/ 306 h 916"/>
                <a:gd name="T118" fmla="*/ 226 w 890"/>
                <a:gd name="T119" fmla="*/ 327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90" h="916">
                  <a:moveTo>
                    <a:pt x="279" y="334"/>
                  </a:moveTo>
                  <a:lnTo>
                    <a:pt x="292" y="312"/>
                  </a:lnTo>
                  <a:lnTo>
                    <a:pt x="307" y="292"/>
                  </a:lnTo>
                  <a:lnTo>
                    <a:pt x="324" y="276"/>
                  </a:lnTo>
                  <a:lnTo>
                    <a:pt x="313" y="255"/>
                  </a:lnTo>
                  <a:lnTo>
                    <a:pt x="307" y="234"/>
                  </a:lnTo>
                  <a:lnTo>
                    <a:pt x="288" y="202"/>
                  </a:lnTo>
                  <a:lnTo>
                    <a:pt x="274" y="181"/>
                  </a:lnTo>
                  <a:lnTo>
                    <a:pt x="261" y="159"/>
                  </a:lnTo>
                  <a:lnTo>
                    <a:pt x="256" y="139"/>
                  </a:lnTo>
                  <a:lnTo>
                    <a:pt x="256" y="118"/>
                  </a:lnTo>
                  <a:lnTo>
                    <a:pt x="247" y="91"/>
                  </a:lnTo>
                  <a:lnTo>
                    <a:pt x="237" y="70"/>
                  </a:lnTo>
                  <a:lnTo>
                    <a:pt x="226" y="46"/>
                  </a:lnTo>
                  <a:lnTo>
                    <a:pt x="225" y="24"/>
                  </a:lnTo>
                  <a:lnTo>
                    <a:pt x="232" y="10"/>
                  </a:lnTo>
                  <a:lnTo>
                    <a:pt x="247" y="9"/>
                  </a:lnTo>
                  <a:lnTo>
                    <a:pt x="259" y="21"/>
                  </a:lnTo>
                  <a:lnTo>
                    <a:pt x="270" y="46"/>
                  </a:lnTo>
                  <a:lnTo>
                    <a:pt x="280" y="61"/>
                  </a:lnTo>
                  <a:lnTo>
                    <a:pt x="298" y="82"/>
                  </a:lnTo>
                  <a:lnTo>
                    <a:pt x="309" y="88"/>
                  </a:lnTo>
                  <a:lnTo>
                    <a:pt x="315" y="99"/>
                  </a:lnTo>
                  <a:lnTo>
                    <a:pt x="322" y="118"/>
                  </a:lnTo>
                  <a:lnTo>
                    <a:pt x="330" y="141"/>
                  </a:lnTo>
                  <a:lnTo>
                    <a:pt x="339" y="160"/>
                  </a:lnTo>
                  <a:lnTo>
                    <a:pt x="358" y="180"/>
                  </a:lnTo>
                  <a:lnTo>
                    <a:pt x="379" y="205"/>
                  </a:lnTo>
                  <a:lnTo>
                    <a:pt x="399" y="225"/>
                  </a:lnTo>
                  <a:lnTo>
                    <a:pt x="406" y="240"/>
                  </a:lnTo>
                  <a:lnTo>
                    <a:pt x="474" y="241"/>
                  </a:lnTo>
                  <a:lnTo>
                    <a:pt x="495" y="208"/>
                  </a:lnTo>
                  <a:lnTo>
                    <a:pt x="505" y="184"/>
                  </a:lnTo>
                  <a:lnTo>
                    <a:pt x="507" y="160"/>
                  </a:lnTo>
                  <a:lnTo>
                    <a:pt x="510" y="141"/>
                  </a:lnTo>
                  <a:lnTo>
                    <a:pt x="514" y="118"/>
                  </a:lnTo>
                  <a:lnTo>
                    <a:pt x="529" y="94"/>
                  </a:lnTo>
                  <a:lnTo>
                    <a:pt x="540" y="85"/>
                  </a:lnTo>
                  <a:lnTo>
                    <a:pt x="552" y="69"/>
                  </a:lnTo>
                  <a:lnTo>
                    <a:pt x="561" y="45"/>
                  </a:lnTo>
                  <a:lnTo>
                    <a:pt x="571" y="27"/>
                  </a:lnTo>
                  <a:lnTo>
                    <a:pt x="589" y="13"/>
                  </a:lnTo>
                  <a:lnTo>
                    <a:pt x="604" y="0"/>
                  </a:lnTo>
                  <a:lnTo>
                    <a:pt x="613" y="6"/>
                  </a:lnTo>
                  <a:lnTo>
                    <a:pt x="615" y="16"/>
                  </a:lnTo>
                  <a:lnTo>
                    <a:pt x="606" y="27"/>
                  </a:lnTo>
                  <a:lnTo>
                    <a:pt x="603" y="34"/>
                  </a:lnTo>
                  <a:lnTo>
                    <a:pt x="600" y="49"/>
                  </a:lnTo>
                  <a:lnTo>
                    <a:pt x="600" y="79"/>
                  </a:lnTo>
                  <a:lnTo>
                    <a:pt x="600" y="103"/>
                  </a:lnTo>
                  <a:lnTo>
                    <a:pt x="592" y="124"/>
                  </a:lnTo>
                  <a:lnTo>
                    <a:pt x="583" y="145"/>
                  </a:lnTo>
                  <a:lnTo>
                    <a:pt x="576" y="162"/>
                  </a:lnTo>
                  <a:lnTo>
                    <a:pt x="574" y="186"/>
                  </a:lnTo>
                  <a:lnTo>
                    <a:pt x="574" y="216"/>
                  </a:lnTo>
                  <a:lnTo>
                    <a:pt x="568" y="244"/>
                  </a:lnTo>
                  <a:lnTo>
                    <a:pt x="568" y="282"/>
                  </a:lnTo>
                  <a:lnTo>
                    <a:pt x="588" y="300"/>
                  </a:lnTo>
                  <a:lnTo>
                    <a:pt x="607" y="325"/>
                  </a:lnTo>
                  <a:lnTo>
                    <a:pt x="645" y="325"/>
                  </a:lnTo>
                  <a:lnTo>
                    <a:pt x="678" y="312"/>
                  </a:lnTo>
                  <a:lnTo>
                    <a:pt x="697" y="292"/>
                  </a:lnTo>
                  <a:lnTo>
                    <a:pt x="720" y="277"/>
                  </a:lnTo>
                  <a:lnTo>
                    <a:pt x="777" y="274"/>
                  </a:lnTo>
                  <a:lnTo>
                    <a:pt x="801" y="265"/>
                  </a:lnTo>
                  <a:lnTo>
                    <a:pt x="816" y="253"/>
                  </a:lnTo>
                  <a:lnTo>
                    <a:pt x="859" y="252"/>
                  </a:lnTo>
                  <a:lnTo>
                    <a:pt x="865" y="265"/>
                  </a:lnTo>
                  <a:lnTo>
                    <a:pt x="861" y="279"/>
                  </a:lnTo>
                  <a:lnTo>
                    <a:pt x="843" y="288"/>
                  </a:lnTo>
                  <a:lnTo>
                    <a:pt x="819" y="300"/>
                  </a:lnTo>
                  <a:lnTo>
                    <a:pt x="796" y="324"/>
                  </a:lnTo>
                  <a:lnTo>
                    <a:pt x="786" y="334"/>
                  </a:lnTo>
                  <a:lnTo>
                    <a:pt x="765" y="343"/>
                  </a:lnTo>
                  <a:lnTo>
                    <a:pt x="735" y="352"/>
                  </a:lnTo>
                  <a:lnTo>
                    <a:pt x="714" y="367"/>
                  </a:lnTo>
                  <a:lnTo>
                    <a:pt x="687" y="390"/>
                  </a:lnTo>
                  <a:lnTo>
                    <a:pt x="669" y="409"/>
                  </a:lnTo>
                  <a:lnTo>
                    <a:pt x="649" y="420"/>
                  </a:lnTo>
                  <a:lnTo>
                    <a:pt x="648" y="481"/>
                  </a:lnTo>
                  <a:lnTo>
                    <a:pt x="673" y="510"/>
                  </a:lnTo>
                  <a:lnTo>
                    <a:pt x="703" y="526"/>
                  </a:lnTo>
                  <a:lnTo>
                    <a:pt x="730" y="531"/>
                  </a:lnTo>
                  <a:lnTo>
                    <a:pt x="751" y="535"/>
                  </a:lnTo>
                  <a:lnTo>
                    <a:pt x="777" y="549"/>
                  </a:lnTo>
                  <a:lnTo>
                    <a:pt x="795" y="567"/>
                  </a:lnTo>
                  <a:lnTo>
                    <a:pt x="819" y="577"/>
                  </a:lnTo>
                  <a:lnTo>
                    <a:pt x="846" y="583"/>
                  </a:lnTo>
                  <a:lnTo>
                    <a:pt x="861" y="592"/>
                  </a:lnTo>
                  <a:lnTo>
                    <a:pt x="874" y="606"/>
                  </a:lnTo>
                  <a:lnTo>
                    <a:pt x="889" y="621"/>
                  </a:lnTo>
                  <a:lnTo>
                    <a:pt x="888" y="634"/>
                  </a:lnTo>
                  <a:lnTo>
                    <a:pt x="867" y="637"/>
                  </a:lnTo>
                  <a:lnTo>
                    <a:pt x="853" y="631"/>
                  </a:lnTo>
                  <a:lnTo>
                    <a:pt x="832" y="618"/>
                  </a:lnTo>
                  <a:lnTo>
                    <a:pt x="807" y="618"/>
                  </a:lnTo>
                  <a:lnTo>
                    <a:pt x="780" y="618"/>
                  </a:lnTo>
                  <a:lnTo>
                    <a:pt x="759" y="615"/>
                  </a:lnTo>
                  <a:lnTo>
                    <a:pt x="736" y="592"/>
                  </a:lnTo>
                  <a:lnTo>
                    <a:pt x="718" y="588"/>
                  </a:lnTo>
                  <a:lnTo>
                    <a:pt x="684" y="588"/>
                  </a:lnTo>
                  <a:lnTo>
                    <a:pt x="615" y="588"/>
                  </a:lnTo>
                  <a:lnTo>
                    <a:pt x="604" y="606"/>
                  </a:lnTo>
                  <a:lnTo>
                    <a:pt x="589" y="621"/>
                  </a:lnTo>
                  <a:lnTo>
                    <a:pt x="576" y="628"/>
                  </a:lnTo>
                  <a:lnTo>
                    <a:pt x="580" y="666"/>
                  </a:lnTo>
                  <a:lnTo>
                    <a:pt x="600" y="702"/>
                  </a:lnTo>
                  <a:lnTo>
                    <a:pt x="618" y="723"/>
                  </a:lnTo>
                  <a:lnTo>
                    <a:pt x="630" y="753"/>
                  </a:lnTo>
                  <a:lnTo>
                    <a:pt x="631" y="787"/>
                  </a:lnTo>
                  <a:lnTo>
                    <a:pt x="640" y="807"/>
                  </a:lnTo>
                  <a:lnTo>
                    <a:pt x="654" y="838"/>
                  </a:lnTo>
                  <a:lnTo>
                    <a:pt x="664" y="862"/>
                  </a:lnTo>
                  <a:lnTo>
                    <a:pt x="664" y="889"/>
                  </a:lnTo>
                  <a:lnTo>
                    <a:pt x="654" y="898"/>
                  </a:lnTo>
                  <a:lnTo>
                    <a:pt x="642" y="898"/>
                  </a:lnTo>
                  <a:lnTo>
                    <a:pt x="624" y="870"/>
                  </a:lnTo>
                  <a:lnTo>
                    <a:pt x="612" y="837"/>
                  </a:lnTo>
                  <a:lnTo>
                    <a:pt x="583" y="808"/>
                  </a:lnTo>
                  <a:lnTo>
                    <a:pt x="568" y="789"/>
                  </a:lnTo>
                  <a:lnTo>
                    <a:pt x="556" y="760"/>
                  </a:lnTo>
                  <a:lnTo>
                    <a:pt x="549" y="738"/>
                  </a:lnTo>
                  <a:lnTo>
                    <a:pt x="513" y="708"/>
                  </a:lnTo>
                  <a:lnTo>
                    <a:pt x="489" y="682"/>
                  </a:lnTo>
                  <a:lnTo>
                    <a:pt x="415" y="684"/>
                  </a:lnTo>
                  <a:lnTo>
                    <a:pt x="390" y="730"/>
                  </a:lnTo>
                  <a:lnTo>
                    <a:pt x="372" y="759"/>
                  </a:lnTo>
                  <a:lnTo>
                    <a:pt x="361" y="798"/>
                  </a:lnTo>
                  <a:lnTo>
                    <a:pt x="339" y="838"/>
                  </a:lnTo>
                  <a:lnTo>
                    <a:pt x="316" y="874"/>
                  </a:lnTo>
                  <a:lnTo>
                    <a:pt x="294" y="907"/>
                  </a:lnTo>
                  <a:lnTo>
                    <a:pt x="285" y="915"/>
                  </a:lnTo>
                  <a:lnTo>
                    <a:pt x="268" y="909"/>
                  </a:lnTo>
                  <a:lnTo>
                    <a:pt x="268" y="894"/>
                  </a:lnTo>
                  <a:lnTo>
                    <a:pt x="276" y="867"/>
                  </a:lnTo>
                  <a:lnTo>
                    <a:pt x="291" y="837"/>
                  </a:lnTo>
                  <a:lnTo>
                    <a:pt x="294" y="790"/>
                  </a:lnTo>
                  <a:lnTo>
                    <a:pt x="298" y="766"/>
                  </a:lnTo>
                  <a:lnTo>
                    <a:pt x="313" y="744"/>
                  </a:lnTo>
                  <a:lnTo>
                    <a:pt x="319" y="699"/>
                  </a:lnTo>
                  <a:lnTo>
                    <a:pt x="324" y="664"/>
                  </a:lnTo>
                  <a:lnTo>
                    <a:pt x="336" y="637"/>
                  </a:lnTo>
                  <a:lnTo>
                    <a:pt x="309" y="609"/>
                  </a:lnTo>
                  <a:lnTo>
                    <a:pt x="283" y="583"/>
                  </a:lnTo>
                  <a:lnTo>
                    <a:pt x="271" y="577"/>
                  </a:lnTo>
                  <a:lnTo>
                    <a:pt x="231" y="601"/>
                  </a:lnTo>
                  <a:lnTo>
                    <a:pt x="201" y="619"/>
                  </a:lnTo>
                  <a:lnTo>
                    <a:pt x="162" y="633"/>
                  </a:lnTo>
                  <a:lnTo>
                    <a:pt x="118" y="640"/>
                  </a:lnTo>
                  <a:lnTo>
                    <a:pt x="88" y="655"/>
                  </a:lnTo>
                  <a:lnTo>
                    <a:pt x="63" y="666"/>
                  </a:lnTo>
                  <a:lnTo>
                    <a:pt x="27" y="666"/>
                  </a:lnTo>
                  <a:lnTo>
                    <a:pt x="16" y="655"/>
                  </a:lnTo>
                  <a:lnTo>
                    <a:pt x="30" y="642"/>
                  </a:lnTo>
                  <a:lnTo>
                    <a:pt x="67" y="628"/>
                  </a:lnTo>
                  <a:lnTo>
                    <a:pt x="94" y="606"/>
                  </a:lnTo>
                  <a:lnTo>
                    <a:pt x="120" y="588"/>
                  </a:lnTo>
                  <a:lnTo>
                    <a:pt x="136" y="576"/>
                  </a:lnTo>
                  <a:lnTo>
                    <a:pt x="162" y="567"/>
                  </a:lnTo>
                  <a:lnTo>
                    <a:pt x="204" y="531"/>
                  </a:lnTo>
                  <a:lnTo>
                    <a:pt x="231" y="510"/>
                  </a:lnTo>
                  <a:lnTo>
                    <a:pt x="247" y="504"/>
                  </a:lnTo>
                  <a:lnTo>
                    <a:pt x="250" y="429"/>
                  </a:lnTo>
                  <a:lnTo>
                    <a:pt x="204" y="396"/>
                  </a:lnTo>
                  <a:lnTo>
                    <a:pt x="190" y="390"/>
                  </a:lnTo>
                  <a:lnTo>
                    <a:pt x="129" y="385"/>
                  </a:lnTo>
                  <a:lnTo>
                    <a:pt x="105" y="369"/>
                  </a:lnTo>
                  <a:lnTo>
                    <a:pt x="81" y="355"/>
                  </a:lnTo>
                  <a:lnTo>
                    <a:pt x="63" y="345"/>
                  </a:lnTo>
                  <a:lnTo>
                    <a:pt x="34" y="339"/>
                  </a:lnTo>
                  <a:lnTo>
                    <a:pt x="3" y="307"/>
                  </a:lnTo>
                  <a:lnTo>
                    <a:pt x="0" y="291"/>
                  </a:lnTo>
                  <a:lnTo>
                    <a:pt x="9" y="285"/>
                  </a:lnTo>
                  <a:lnTo>
                    <a:pt x="39" y="286"/>
                  </a:lnTo>
                  <a:lnTo>
                    <a:pt x="67" y="301"/>
                  </a:lnTo>
                  <a:lnTo>
                    <a:pt x="85" y="304"/>
                  </a:lnTo>
                  <a:lnTo>
                    <a:pt x="115" y="306"/>
                  </a:lnTo>
                  <a:lnTo>
                    <a:pt x="148" y="318"/>
                  </a:lnTo>
                  <a:lnTo>
                    <a:pt x="165" y="324"/>
                  </a:lnTo>
                  <a:lnTo>
                    <a:pt x="226" y="327"/>
                  </a:lnTo>
                  <a:lnTo>
                    <a:pt x="258" y="334"/>
                  </a:lnTo>
                  <a:lnTo>
                    <a:pt x="279" y="334"/>
                  </a:lnTo>
                </a:path>
              </a:pathLst>
            </a:cu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5" name="Freeform 1037"/>
            <p:cNvSpPr>
              <a:spLocks/>
            </p:cNvSpPr>
            <p:nvPr/>
          </p:nvSpPr>
          <p:spPr bwMode="ltGray">
            <a:xfrm>
              <a:off x="6" y="2087"/>
              <a:ext cx="890" cy="916"/>
            </a:xfrm>
            <a:custGeom>
              <a:avLst/>
              <a:gdLst>
                <a:gd name="T0" fmla="*/ 307 w 890"/>
                <a:gd name="T1" fmla="*/ 292 h 916"/>
                <a:gd name="T2" fmla="*/ 307 w 890"/>
                <a:gd name="T3" fmla="*/ 234 h 916"/>
                <a:gd name="T4" fmla="*/ 261 w 890"/>
                <a:gd name="T5" fmla="*/ 159 h 916"/>
                <a:gd name="T6" fmla="*/ 247 w 890"/>
                <a:gd name="T7" fmla="*/ 91 h 916"/>
                <a:gd name="T8" fmla="*/ 225 w 890"/>
                <a:gd name="T9" fmla="*/ 24 h 916"/>
                <a:gd name="T10" fmla="*/ 259 w 890"/>
                <a:gd name="T11" fmla="*/ 21 h 916"/>
                <a:gd name="T12" fmla="*/ 298 w 890"/>
                <a:gd name="T13" fmla="*/ 82 h 916"/>
                <a:gd name="T14" fmla="*/ 322 w 890"/>
                <a:gd name="T15" fmla="*/ 118 h 916"/>
                <a:gd name="T16" fmla="*/ 358 w 890"/>
                <a:gd name="T17" fmla="*/ 180 h 916"/>
                <a:gd name="T18" fmla="*/ 406 w 890"/>
                <a:gd name="T19" fmla="*/ 240 h 916"/>
                <a:gd name="T20" fmla="*/ 505 w 890"/>
                <a:gd name="T21" fmla="*/ 184 h 916"/>
                <a:gd name="T22" fmla="*/ 514 w 890"/>
                <a:gd name="T23" fmla="*/ 118 h 916"/>
                <a:gd name="T24" fmla="*/ 552 w 890"/>
                <a:gd name="T25" fmla="*/ 69 h 916"/>
                <a:gd name="T26" fmla="*/ 589 w 890"/>
                <a:gd name="T27" fmla="*/ 13 h 916"/>
                <a:gd name="T28" fmla="*/ 615 w 890"/>
                <a:gd name="T29" fmla="*/ 16 h 916"/>
                <a:gd name="T30" fmla="*/ 600 w 890"/>
                <a:gd name="T31" fmla="*/ 49 h 916"/>
                <a:gd name="T32" fmla="*/ 592 w 890"/>
                <a:gd name="T33" fmla="*/ 124 h 916"/>
                <a:gd name="T34" fmla="*/ 574 w 890"/>
                <a:gd name="T35" fmla="*/ 186 h 916"/>
                <a:gd name="T36" fmla="*/ 568 w 890"/>
                <a:gd name="T37" fmla="*/ 282 h 916"/>
                <a:gd name="T38" fmla="*/ 645 w 890"/>
                <a:gd name="T39" fmla="*/ 325 h 916"/>
                <a:gd name="T40" fmla="*/ 720 w 890"/>
                <a:gd name="T41" fmla="*/ 277 h 916"/>
                <a:gd name="T42" fmla="*/ 816 w 890"/>
                <a:gd name="T43" fmla="*/ 253 h 916"/>
                <a:gd name="T44" fmla="*/ 861 w 890"/>
                <a:gd name="T45" fmla="*/ 279 h 916"/>
                <a:gd name="T46" fmla="*/ 796 w 890"/>
                <a:gd name="T47" fmla="*/ 324 h 916"/>
                <a:gd name="T48" fmla="*/ 735 w 890"/>
                <a:gd name="T49" fmla="*/ 352 h 916"/>
                <a:gd name="T50" fmla="*/ 669 w 890"/>
                <a:gd name="T51" fmla="*/ 409 h 916"/>
                <a:gd name="T52" fmla="*/ 673 w 890"/>
                <a:gd name="T53" fmla="*/ 510 h 916"/>
                <a:gd name="T54" fmla="*/ 751 w 890"/>
                <a:gd name="T55" fmla="*/ 535 h 916"/>
                <a:gd name="T56" fmla="*/ 819 w 890"/>
                <a:gd name="T57" fmla="*/ 577 h 916"/>
                <a:gd name="T58" fmla="*/ 874 w 890"/>
                <a:gd name="T59" fmla="*/ 606 h 916"/>
                <a:gd name="T60" fmla="*/ 867 w 890"/>
                <a:gd name="T61" fmla="*/ 637 h 916"/>
                <a:gd name="T62" fmla="*/ 807 w 890"/>
                <a:gd name="T63" fmla="*/ 618 h 916"/>
                <a:gd name="T64" fmla="*/ 736 w 890"/>
                <a:gd name="T65" fmla="*/ 592 h 916"/>
                <a:gd name="T66" fmla="*/ 615 w 890"/>
                <a:gd name="T67" fmla="*/ 588 h 916"/>
                <a:gd name="T68" fmla="*/ 576 w 890"/>
                <a:gd name="T69" fmla="*/ 628 h 916"/>
                <a:gd name="T70" fmla="*/ 618 w 890"/>
                <a:gd name="T71" fmla="*/ 723 h 916"/>
                <a:gd name="T72" fmla="*/ 640 w 890"/>
                <a:gd name="T73" fmla="*/ 807 h 916"/>
                <a:gd name="T74" fmla="*/ 664 w 890"/>
                <a:gd name="T75" fmla="*/ 889 h 916"/>
                <a:gd name="T76" fmla="*/ 624 w 890"/>
                <a:gd name="T77" fmla="*/ 870 h 916"/>
                <a:gd name="T78" fmla="*/ 568 w 890"/>
                <a:gd name="T79" fmla="*/ 789 h 916"/>
                <a:gd name="T80" fmla="*/ 513 w 890"/>
                <a:gd name="T81" fmla="*/ 708 h 916"/>
                <a:gd name="T82" fmla="*/ 390 w 890"/>
                <a:gd name="T83" fmla="*/ 730 h 916"/>
                <a:gd name="T84" fmla="*/ 339 w 890"/>
                <a:gd name="T85" fmla="*/ 838 h 916"/>
                <a:gd name="T86" fmla="*/ 285 w 890"/>
                <a:gd name="T87" fmla="*/ 915 h 916"/>
                <a:gd name="T88" fmla="*/ 276 w 890"/>
                <a:gd name="T89" fmla="*/ 867 h 916"/>
                <a:gd name="T90" fmla="*/ 298 w 890"/>
                <a:gd name="T91" fmla="*/ 766 h 916"/>
                <a:gd name="T92" fmla="*/ 324 w 890"/>
                <a:gd name="T93" fmla="*/ 664 h 916"/>
                <a:gd name="T94" fmla="*/ 283 w 890"/>
                <a:gd name="T95" fmla="*/ 583 h 916"/>
                <a:gd name="T96" fmla="*/ 201 w 890"/>
                <a:gd name="T97" fmla="*/ 619 h 916"/>
                <a:gd name="T98" fmla="*/ 88 w 890"/>
                <a:gd name="T99" fmla="*/ 655 h 916"/>
                <a:gd name="T100" fmla="*/ 16 w 890"/>
                <a:gd name="T101" fmla="*/ 655 h 916"/>
                <a:gd name="T102" fmla="*/ 94 w 890"/>
                <a:gd name="T103" fmla="*/ 606 h 916"/>
                <a:gd name="T104" fmla="*/ 162 w 890"/>
                <a:gd name="T105" fmla="*/ 567 h 916"/>
                <a:gd name="T106" fmla="*/ 247 w 890"/>
                <a:gd name="T107" fmla="*/ 504 h 916"/>
                <a:gd name="T108" fmla="*/ 190 w 890"/>
                <a:gd name="T109" fmla="*/ 390 h 916"/>
                <a:gd name="T110" fmla="*/ 81 w 890"/>
                <a:gd name="T111" fmla="*/ 355 h 916"/>
                <a:gd name="T112" fmla="*/ 3 w 890"/>
                <a:gd name="T113" fmla="*/ 307 h 916"/>
                <a:gd name="T114" fmla="*/ 39 w 890"/>
                <a:gd name="T115" fmla="*/ 286 h 916"/>
                <a:gd name="T116" fmla="*/ 115 w 890"/>
                <a:gd name="T117" fmla="*/ 306 h 916"/>
                <a:gd name="T118" fmla="*/ 226 w 890"/>
                <a:gd name="T119" fmla="*/ 327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90" h="916">
                  <a:moveTo>
                    <a:pt x="279" y="334"/>
                  </a:moveTo>
                  <a:lnTo>
                    <a:pt x="292" y="312"/>
                  </a:lnTo>
                  <a:lnTo>
                    <a:pt x="307" y="292"/>
                  </a:lnTo>
                  <a:lnTo>
                    <a:pt x="324" y="276"/>
                  </a:lnTo>
                  <a:lnTo>
                    <a:pt x="313" y="255"/>
                  </a:lnTo>
                  <a:lnTo>
                    <a:pt x="307" y="234"/>
                  </a:lnTo>
                  <a:lnTo>
                    <a:pt x="288" y="202"/>
                  </a:lnTo>
                  <a:lnTo>
                    <a:pt x="274" y="181"/>
                  </a:lnTo>
                  <a:lnTo>
                    <a:pt x="261" y="159"/>
                  </a:lnTo>
                  <a:lnTo>
                    <a:pt x="256" y="139"/>
                  </a:lnTo>
                  <a:lnTo>
                    <a:pt x="256" y="118"/>
                  </a:lnTo>
                  <a:lnTo>
                    <a:pt x="247" y="91"/>
                  </a:lnTo>
                  <a:lnTo>
                    <a:pt x="237" y="70"/>
                  </a:lnTo>
                  <a:lnTo>
                    <a:pt x="226" y="46"/>
                  </a:lnTo>
                  <a:lnTo>
                    <a:pt x="225" y="24"/>
                  </a:lnTo>
                  <a:lnTo>
                    <a:pt x="232" y="10"/>
                  </a:lnTo>
                  <a:lnTo>
                    <a:pt x="247" y="9"/>
                  </a:lnTo>
                  <a:lnTo>
                    <a:pt x="259" y="21"/>
                  </a:lnTo>
                  <a:lnTo>
                    <a:pt x="270" y="46"/>
                  </a:lnTo>
                  <a:lnTo>
                    <a:pt x="280" y="61"/>
                  </a:lnTo>
                  <a:lnTo>
                    <a:pt x="298" y="82"/>
                  </a:lnTo>
                  <a:lnTo>
                    <a:pt x="309" y="88"/>
                  </a:lnTo>
                  <a:lnTo>
                    <a:pt x="315" y="99"/>
                  </a:lnTo>
                  <a:lnTo>
                    <a:pt x="322" y="118"/>
                  </a:lnTo>
                  <a:lnTo>
                    <a:pt x="330" y="141"/>
                  </a:lnTo>
                  <a:lnTo>
                    <a:pt x="339" y="160"/>
                  </a:lnTo>
                  <a:lnTo>
                    <a:pt x="358" y="180"/>
                  </a:lnTo>
                  <a:lnTo>
                    <a:pt x="379" y="205"/>
                  </a:lnTo>
                  <a:lnTo>
                    <a:pt x="399" y="225"/>
                  </a:lnTo>
                  <a:lnTo>
                    <a:pt x="406" y="240"/>
                  </a:lnTo>
                  <a:lnTo>
                    <a:pt x="474" y="241"/>
                  </a:lnTo>
                  <a:lnTo>
                    <a:pt x="495" y="208"/>
                  </a:lnTo>
                  <a:lnTo>
                    <a:pt x="505" y="184"/>
                  </a:lnTo>
                  <a:lnTo>
                    <a:pt x="507" y="160"/>
                  </a:lnTo>
                  <a:lnTo>
                    <a:pt x="510" y="141"/>
                  </a:lnTo>
                  <a:lnTo>
                    <a:pt x="514" y="118"/>
                  </a:lnTo>
                  <a:lnTo>
                    <a:pt x="529" y="94"/>
                  </a:lnTo>
                  <a:lnTo>
                    <a:pt x="540" y="85"/>
                  </a:lnTo>
                  <a:lnTo>
                    <a:pt x="552" y="69"/>
                  </a:lnTo>
                  <a:lnTo>
                    <a:pt x="561" y="45"/>
                  </a:lnTo>
                  <a:lnTo>
                    <a:pt x="571" y="27"/>
                  </a:lnTo>
                  <a:lnTo>
                    <a:pt x="589" y="13"/>
                  </a:lnTo>
                  <a:lnTo>
                    <a:pt x="604" y="0"/>
                  </a:lnTo>
                  <a:lnTo>
                    <a:pt x="613" y="6"/>
                  </a:lnTo>
                  <a:lnTo>
                    <a:pt x="615" y="16"/>
                  </a:lnTo>
                  <a:lnTo>
                    <a:pt x="606" y="27"/>
                  </a:lnTo>
                  <a:lnTo>
                    <a:pt x="603" y="34"/>
                  </a:lnTo>
                  <a:lnTo>
                    <a:pt x="600" y="49"/>
                  </a:lnTo>
                  <a:lnTo>
                    <a:pt x="600" y="79"/>
                  </a:lnTo>
                  <a:lnTo>
                    <a:pt x="600" y="103"/>
                  </a:lnTo>
                  <a:lnTo>
                    <a:pt x="592" y="124"/>
                  </a:lnTo>
                  <a:lnTo>
                    <a:pt x="583" y="145"/>
                  </a:lnTo>
                  <a:lnTo>
                    <a:pt x="576" y="162"/>
                  </a:lnTo>
                  <a:lnTo>
                    <a:pt x="574" y="186"/>
                  </a:lnTo>
                  <a:lnTo>
                    <a:pt x="574" y="216"/>
                  </a:lnTo>
                  <a:lnTo>
                    <a:pt x="568" y="244"/>
                  </a:lnTo>
                  <a:lnTo>
                    <a:pt x="568" y="282"/>
                  </a:lnTo>
                  <a:lnTo>
                    <a:pt x="588" y="300"/>
                  </a:lnTo>
                  <a:lnTo>
                    <a:pt x="607" y="325"/>
                  </a:lnTo>
                  <a:lnTo>
                    <a:pt x="645" y="325"/>
                  </a:lnTo>
                  <a:lnTo>
                    <a:pt x="678" y="312"/>
                  </a:lnTo>
                  <a:lnTo>
                    <a:pt x="697" y="292"/>
                  </a:lnTo>
                  <a:lnTo>
                    <a:pt x="720" y="277"/>
                  </a:lnTo>
                  <a:lnTo>
                    <a:pt x="777" y="274"/>
                  </a:lnTo>
                  <a:lnTo>
                    <a:pt x="801" y="265"/>
                  </a:lnTo>
                  <a:lnTo>
                    <a:pt x="816" y="253"/>
                  </a:lnTo>
                  <a:lnTo>
                    <a:pt x="859" y="252"/>
                  </a:lnTo>
                  <a:lnTo>
                    <a:pt x="865" y="265"/>
                  </a:lnTo>
                  <a:lnTo>
                    <a:pt x="861" y="279"/>
                  </a:lnTo>
                  <a:lnTo>
                    <a:pt x="843" y="288"/>
                  </a:lnTo>
                  <a:lnTo>
                    <a:pt x="819" y="300"/>
                  </a:lnTo>
                  <a:lnTo>
                    <a:pt x="796" y="324"/>
                  </a:lnTo>
                  <a:lnTo>
                    <a:pt x="786" y="334"/>
                  </a:lnTo>
                  <a:lnTo>
                    <a:pt x="765" y="343"/>
                  </a:lnTo>
                  <a:lnTo>
                    <a:pt x="735" y="352"/>
                  </a:lnTo>
                  <a:lnTo>
                    <a:pt x="714" y="367"/>
                  </a:lnTo>
                  <a:lnTo>
                    <a:pt x="687" y="390"/>
                  </a:lnTo>
                  <a:lnTo>
                    <a:pt x="669" y="409"/>
                  </a:lnTo>
                  <a:lnTo>
                    <a:pt x="649" y="420"/>
                  </a:lnTo>
                  <a:lnTo>
                    <a:pt x="648" y="481"/>
                  </a:lnTo>
                  <a:lnTo>
                    <a:pt x="673" y="510"/>
                  </a:lnTo>
                  <a:lnTo>
                    <a:pt x="703" y="526"/>
                  </a:lnTo>
                  <a:lnTo>
                    <a:pt x="730" y="531"/>
                  </a:lnTo>
                  <a:lnTo>
                    <a:pt x="751" y="535"/>
                  </a:lnTo>
                  <a:lnTo>
                    <a:pt x="777" y="549"/>
                  </a:lnTo>
                  <a:lnTo>
                    <a:pt x="795" y="567"/>
                  </a:lnTo>
                  <a:lnTo>
                    <a:pt x="819" y="577"/>
                  </a:lnTo>
                  <a:lnTo>
                    <a:pt x="846" y="583"/>
                  </a:lnTo>
                  <a:lnTo>
                    <a:pt x="861" y="592"/>
                  </a:lnTo>
                  <a:lnTo>
                    <a:pt x="874" y="606"/>
                  </a:lnTo>
                  <a:lnTo>
                    <a:pt x="889" y="621"/>
                  </a:lnTo>
                  <a:lnTo>
                    <a:pt x="888" y="634"/>
                  </a:lnTo>
                  <a:lnTo>
                    <a:pt x="867" y="637"/>
                  </a:lnTo>
                  <a:lnTo>
                    <a:pt x="853" y="631"/>
                  </a:lnTo>
                  <a:lnTo>
                    <a:pt x="832" y="618"/>
                  </a:lnTo>
                  <a:lnTo>
                    <a:pt x="807" y="618"/>
                  </a:lnTo>
                  <a:lnTo>
                    <a:pt x="780" y="618"/>
                  </a:lnTo>
                  <a:lnTo>
                    <a:pt x="759" y="615"/>
                  </a:lnTo>
                  <a:lnTo>
                    <a:pt x="736" y="592"/>
                  </a:lnTo>
                  <a:lnTo>
                    <a:pt x="718" y="588"/>
                  </a:lnTo>
                  <a:lnTo>
                    <a:pt x="684" y="588"/>
                  </a:lnTo>
                  <a:lnTo>
                    <a:pt x="615" y="588"/>
                  </a:lnTo>
                  <a:lnTo>
                    <a:pt x="604" y="606"/>
                  </a:lnTo>
                  <a:lnTo>
                    <a:pt x="589" y="621"/>
                  </a:lnTo>
                  <a:lnTo>
                    <a:pt x="576" y="628"/>
                  </a:lnTo>
                  <a:lnTo>
                    <a:pt x="580" y="666"/>
                  </a:lnTo>
                  <a:lnTo>
                    <a:pt x="600" y="702"/>
                  </a:lnTo>
                  <a:lnTo>
                    <a:pt x="618" y="723"/>
                  </a:lnTo>
                  <a:lnTo>
                    <a:pt x="630" y="753"/>
                  </a:lnTo>
                  <a:lnTo>
                    <a:pt x="631" y="787"/>
                  </a:lnTo>
                  <a:lnTo>
                    <a:pt x="640" y="807"/>
                  </a:lnTo>
                  <a:lnTo>
                    <a:pt x="654" y="838"/>
                  </a:lnTo>
                  <a:lnTo>
                    <a:pt x="664" y="862"/>
                  </a:lnTo>
                  <a:lnTo>
                    <a:pt x="664" y="889"/>
                  </a:lnTo>
                  <a:lnTo>
                    <a:pt x="654" y="898"/>
                  </a:lnTo>
                  <a:lnTo>
                    <a:pt x="642" y="898"/>
                  </a:lnTo>
                  <a:lnTo>
                    <a:pt x="624" y="870"/>
                  </a:lnTo>
                  <a:lnTo>
                    <a:pt x="612" y="837"/>
                  </a:lnTo>
                  <a:lnTo>
                    <a:pt x="583" y="808"/>
                  </a:lnTo>
                  <a:lnTo>
                    <a:pt x="568" y="789"/>
                  </a:lnTo>
                  <a:lnTo>
                    <a:pt x="556" y="760"/>
                  </a:lnTo>
                  <a:lnTo>
                    <a:pt x="549" y="738"/>
                  </a:lnTo>
                  <a:lnTo>
                    <a:pt x="513" y="708"/>
                  </a:lnTo>
                  <a:lnTo>
                    <a:pt x="489" y="682"/>
                  </a:lnTo>
                  <a:lnTo>
                    <a:pt x="415" y="684"/>
                  </a:lnTo>
                  <a:lnTo>
                    <a:pt x="390" y="730"/>
                  </a:lnTo>
                  <a:lnTo>
                    <a:pt x="372" y="759"/>
                  </a:lnTo>
                  <a:lnTo>
                    <a:pt x="361" y="798"/>
                  </a:lnTo>
                  <a:lnTo>
                    <a:pt x="339" y="838"/>
                  </a:lnTo>
                  <a:lnTo>
                    <a:pt x="316" y="874"/>
                  </a:lnTo>
                  <a:lnTo>
                    <a:pt x="294" y="907"/>
                  </a:lnTo>
                  <a:lnTo>
                    <a:pt x="285" y="915"/>
                  </a:lnTo>
                  <a:lnTo>
                    <a:pt x="268" y="909"/>
                  </a:lnTo>
                  <a:lnTo>
                    <a:pt x="268" y="894"/>
                  </a:lnTo>
                  <a:lnTo>
                    <a:pt x="276" y="867"/>
                  </a:lnTo>
                  <a:lnTo>
                    <a:pt x="291" y="837"/>
                  </a:lnTo>
                  <a:lnTo>
                    <a:pt x="294" y="790"/>
                  </a:lnTo>
                  <a:lnTo>
                    <a:pt x="298" y="766"/>
                  </a:lnTo>
                  <a:lnTo>
                    <a:pt x="313" y="744"/>
                  </a:lnTo>
                  <a:lnTo>
                    <a:pt x="319" y="699"/>
                  </a:lnTo>
                  <a:lnTo>
                    <a:pt x="324" y="664"/>
                  </a:lnTo>
                  <a:lnTo>
                    <a:pt x="336" y="637"/>
                  </a:lnTo>
                  <a:lnTo>
                    <a:pt x="309" y="609"/>
                  </a:lnTo>
                  <a:lnTo>
                    <a:pt x="283" y="583"/>
                  </a:lnTo>
                  <a:lnTo>
                    <a:pt x="271" y="577"/>
                  </a:lnTo>
                  <a:lnTo>
                    <a:pt x="231" y="601"/>
                  </a:lnTo>
                  <a:lnTo>
                    <a:pt x="201" y="619"/>
                  </a:lnTo>
                  <a:lnTo>
                    <a:pt x="162" y="633"/>
                  </a:lnTo>
                  <a:lnTo>
                    <a:pt x="118" y="640"/>
                  </a:lnTo>
                  <a:lnTo>
                    <a:pt x="88" y="655"/>
                  </a:lnTo>
                  <a:lnTo>
                    <a:pt x="63" y="666"/>
                  </a:lnTo>
                  <a:lnTo>
                    <a:pt x="27" y="666"/>
                  </a:lnTo>
                  <a:lnTo>
                    <a:pt x="16" y="655"/>
                  </a:lnTo>
                  <a:lnTo>
                    <a:pt x="30" y="642"/>
                  </a:lnTo>
                  <a:lnTo>
                    <a:pt x="67" y="628"/>
                  </a:lnTo>
                  <a:lnTo>
                    <a:pt x="94" y="606"/>
                  </a:lnTo>
                  <a:lnTo>
                    <a:pt x="120" y="588"/>
                  </a:lnTo>
                  <a:lnTo>
                    <a:pt x="136" y="576"/>
                  </a:lnTo>
                  <a:lnTo>
                    <a:pt x="162" y="567"/>
                  </a:lnTo>
                  <a:lnTo>
                    <a:pt x="204" y="531"/>
                  </a:lnTo>
                  <a:lnTo>
                    <a:pt x="231" y="510"/>
                  </a:lnTo>
                  <a:lnTo>
                    <a:pt x="247" y="504"/>
                  </a:lnTo>
                  <a:lnTo>
                    <a:pt x="250" y="429"/>
                  </a:lnTo>
                  <a:lnTo>
                    <a:pt x="204" y="396"/>
                  </a:lnTo>
                  <a:lnTo>
                    <a:pt x="190" y="390"/>
                  </a:lnTo>
                  <a:lnTo>
                    <a:pt x="129" y="385"/>
                  </a:lnTo>
                  <a:lnTo>
                    <a:pt x="105" y="369"/>
                  </a:lnTo>
                  <a:lnTo>
                    <a:pt x="81" y="355"/>
                  </a:lnTo>
                  <a:lnTo>
                    <a:pt x="63" y="345"/>
                  </a:lnTo>
                  <a:lnTo>
                    <a:pt x="34" y="339"/>
                  </a:lnTo>
                  <a:lnTo>
                    <a:pt x="3" y="307"/>
                  </a:lnTo>
                  <a:lnTo>
                    <a:pt x="0" y="291"/>
                  </a:lnTo>
                  <a:lnTo>
                    <a:pt x="9" y="285"/>
                  </a:lnTo>
                  <a:lnTo>
                    <a:pt x="39" y="286"/>
                  </a:lnTo>
                  <a:lnTo>
                    <a:pt x="67" y="301"/>
                  </a:lnTo>
                  <a:lnTo>
                    <a:pt x="85" y="304"/>
                  </a:lnTo>
                  <a:lnTo>
                    <a:pt x="115" y="306"/>
                  </a:lnTo>
                  <a:lnTo>
                    <a:pt x="148" y="318"/>
                  </a:lnTo>
                  <a:lnTo>
                    <a:pt x="165" y="324"/>
                  </a:lnTo>
                  <a:lnTo>
                    <a:pt x="226" y="327"/>
                  </a:lnTo>
                  <a:lnTo>
                    <a:pt x="258" y="334"/>
                  </a:lnTo>
                  <a:lnTo>
                    <a:pt x="279" y="334"/>
                  </a:lnTo>
                </a:path>
              </a:pathLst>
            </a:cu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6" name="Freeform 1038"/>
            <p:cNvSpPr>
              <a:spLocks/>
            </p:cNvSpPr>
            <p:nvPr/>
          </p:nvSpPr>
          <p:spPr bwMode="ltGray">
            <a:xfrm>
              <a:off x="6" y="3160"/>
              <a:ext cx="890" cy="916"/>
            </a:xfrm>
            <a:custGeom>
              <a:avLst/>
              <a:gdLst>
                <a:gd name="T0" fmla="*/ 307 w 890"/>
                <a:gd name="T1" fmla="*/ 292 h 916"/>
                <a:gd name="T2" fmla="*/ 307 w 890"/>
                <a:gd name="T3" fmla="*/ 234 h 916"/>
                <a:gd name="T4" fmla="*/ 261 w 890"/>
                <a:gd name="T5" fmla="*/ 159 h 916"/>
                <a:gd name="T6" fmla="*/ 247 w 890"/>
                <a:gd name="T7" fmla="*/ 91 h 916"/>
                <a:gd name="T8" fmla="*/ 225 w 890"/>
                <a:gd name="T9" fmla="*/ 24 h 916"/>
                <a:gd name="T10" fmla="*/ 259 w 890"/>
                <a:gd name="T11" fmla="*/ 21 h 916"/>
                <a:gd name="T12" fmla="*/ 298 w 890"/>
                <a:gd name="T13" fmla="*/ 82 h 916"/>
                <a:gd name="T14" fmla="*/ 322 w 890"/>
                <a:gd name="T15" fmla="*/ 118 h 916"/>
                <a:gd name="T16" fmla="*/ 358 w 890"/>
                <a:gd name="T17" fmla="*/ 180 h 916"/>
                <a:gd name="T18" fmla="*/ 406 w 890"/>
                <a:gd name="T19" fmla="*/ 240 h 916"/>
                <a:gd name="T20" fmla="*/ 505 w 890"/>
                <a:gd name="T21" fmla="*/ 184 h 916"/>
                <a:gd name="T22" fmla="*/ 514 w 890"/>
                <a:gd name="T23" fmla="*/ 118 h 916"/>
                <a:gd name="T24" fmla="*/ 552 w 890"/>
                <a:gd name="T25" fmla="*/ 69 h 916"/>
                <a:gd name="T26" fmla="*/ 589 w 890"/>
                <a:gd name="T27" fmla="*/ 13 h 916"/>
                <a:gd name="T28" fmla="*/ 615 w 890"/>
                <a:gd name="T29" fmla="*/ 16 h 916"/>
                <a:gd name="T30" fmla="*/ 600 w 890"/>
                <a:gd name="T31" fmla="*/ 49 h 916"/>
                <a:gd name="T32" fmla="*/ 592 w 890"/>
                <a:gd name="T33" fmla="*/ 124 h 916"/>
                <a:gd name="T34" fmla="*/ 574 w 890"/>
                <a:gd name="T35" fmla="*/ 186 h 916"/>
                <a:gd name="T36" fmla="*/ 568 w 890"/>
                <a:gd name="T37" fmla="*/ 282 h 916"/>
                <a:gd name="T38" fmla="*/ 645 w 890"/>
                <a:gd name="T39" fmla="*/ 325 h 916"/>
                <a:gd name="T40" fmla="*/ 720 w 890"/>
                <a:gd name="T41" fmla="*/ 277 h 916"/>
                <a:gd name="T42" fmla="*/ 816 w 890"/>
                <a:gd name="T43" fmla="*/ 253 h 916"/>
                <a:gd name="T44" fmla="*/ 861 w 890"/>
                <a:gd name="T45" fmla="*/ 279 h 916"/>
                <a:gd name="T46" fmla="*/ 796 w 890"/>
                <a:gd name="T47" fmla="*/ 324 h 916"/>
                <a:gd name="T48" fmla="*/ 735 w 890"/>
                <a:gd name="T49" fmla="*/ 352 h 916"/>
                <a:gd name="T50" fmla="*/ 669 w 890"/>
                <a:gd name="T51" fmla="*/ 409 h 916"/>
                <a:gd name="T52" fmla="*/ 673 w 890"/>
                <a:gd name="T53" fmla="*/ 510 h 916"/>
                <a:gd name="T54" fmla="*/ 751 w 890"/>
                <a:gd name="T55" fmla="*/ 535 h 916"/>
                <a:gd name="T56" fmla="*/ 819 w 890"/>
                <a:gd name="T57" fmla="*/ 577 h 916"/>
                <a:gd name="T58" fmla="*/ 874 w 890"/>
                <a:gd name="T59" fmla="*/ 606 h 916"/>
                <a:gd name="T60" fmla="*/ 867 w 890"/>
                <a:gd name="T61" fmla="*/ 637 h 916"/>
                <a:gd name="T62" fmla="*/ 807 w 890"/>
                <a:gd name="T63" fmla="*/ 618 h 916"/>
                <a:gd name="T64" fmla="*/ 736 w 890"/>
                <a:gd name="T65" fmla="*/ 592 h 916"/>
                <a:gd name="T66" fmla="*/ 615 w 890"/>
                <a:gd name="T67" fmla="*/ 588 h 916"/>
                <a:gd name="T68" fmla="*/ 576 w 890"/>
                <a:gd name="T69" fmla="*/ 628 h 916"/>
                <a:gd name="T70" fmla="*/ 618 w 890"/>
                <a:gd name="T71" fmla="*/ 723 h 916"/>
                <a:gd name="T72" fmla="*/ 640 w 890"/>
                <a:gd name="T73" fmla="*/ 807 h 916"/>
                <a:gd name="T74" fmla="*/ 664 w 890"/>
                <a:gd name="T75" fmla="*/ 889 h 916"/>
                <a:gd name="T76" fmla="*/ 624 w 890"/>
                <a:gd name="T77" fmla="*/ 870 h 916"/>
                <a:gd name="T78" fmla="*/ 568 w 890"/>
                <a:gd name="T79" fmla="*/ 789 h 916"/>
                <a:gd name="T80" fmla="*/ 513 w 890"/>
                <a:gd name="T81" fmla="*/ 708 h 916"/>
                <a:gd name="T82" fmla="*/ 390 w 890"/>
                <a:gd name="T83" fmla="*/ 730 h 916"/>
                <a:gd name="T84" fmla="*/ 339 w 890"/>
                <a:gd name="T85" fmla="*/ 838 h 916"/>
                <a:gd name="T86" fmla="*/ 285 w 890"/>
                <a:gd name="T87" fmla="*/ 915 h 916"/>
                <a:gd name="T88" fmla="*/ 276 w 890"/>
                <a:gd name="T89" fmla="*/ 867 h 916"/>
                <a:gd name="T90" fmla="*/ 298 w 890"/>
                <a:gd name="T91" fmla="*/ 766 h 916"/>
                <a:gd name="T92" fmla="*/ 324 w 890"/>
                <a:gd name="T93" fmla="*/ 664 h 916"/>
                <a:gd name="T94" fmla="*/ 283 w 890"/>
                <a:gd name="T95" fmla="*/ 583 h 916"/>
                <a:gd name="T96" fmla="*/ 201 w 890"/>
                <a:gd name="T97" fmla="*/ 619 h 916"/>
                <a:gd name="T98" fmla="*/ 88 w 890"/>
                <a:gd name="T99" fmla="*/ 655 h 916"/>
                <a:gd name="T100" fmla="*/ 16 w 890"/>
                <a:gd name="T101" fmla="*/ 655 h 916"/>
                <a:gd name="T102" fmla="*/ 94 w 890"/>
                <a:gd name="T103" fmla="*/ 606 h 916"/>
                <a:gd name="T104" fmla="*/ 162 w 890"/>
                <a:gd name="T105" fmla="*/ 567 h 916"/>
                <a:gd name="T106" fmla="*/ 247 w 890"/>
                <a:gd name="T107" fmla="*/ 504 h 916"/>
                <a:gd name="T108" fmla="*/ 190 w 890"/>
                <a:gd name="T109" fmla="*/ 390 h 916"/>
                <a:gd name="T110" fmla="*/ 81 w 890"/>
                <a:gd name="T111" fmla="*/ 355 h 916"/>
                <a:gd name="T112" fmla="*/ 3 w 890"/>
                <a:gd name="T113" fmla="*/ 307 h 916"/>
                <a:gd name="T114" fmla="*/ 39 w 890"/>
                <a:gd name="T115" fmla="*/ 286 h 916"/>
                <a:gd name="T116" fmla="*/ 115 w 890"/>
                <a:gd name="T117" fmla="*/ 306 h 916"/>
                <a:gd name="T118" fmla="*/ 226 w 890"/>
                <a:gd name="T119" fmla="*/ 327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90" h="916">
                  <a:moveTo>
                    <a:pt x="279" y="334"/>
                  </a:moveTo>
                  <a:lnTo>
                    <a:pt x="292" y="312"/>
                  </a:lnTo>
                  <a:lnTo>
                    <a:pt x="307" y="292"/>
                  </a:lnTo>
                  <a:lnTo>
                    <a:pt x="324" y="276"/>
                  </a:lnTo>
                  <a:lnTo>
                    <a:pt x="313" y="255"/>
                  </a:lnTo>
                  <a:lnTo>
                    <a:pt x="307" y="234"/>
                  </a:lnTo>
                  <a:lnTo>
                    <a:pt x="288" y="202"/>
                  </a:lnTo>
                  <a:lnTo>
                    <a:pt x="274" y="181"/>
                  </a:lnTo>
                  <a:lnTo>
                    <a:pt x="261" y="159"/>
                  </a:lnTo>
                  <a:lnTo>
                    <a:pt x="256" y="139"/>
                  </a:lnTo>
                  <a:lnTo>
                    <a:pt x="256" y="118"/>
                  </a:lnTo>
                  <a:lnTo>
                    <a:pt x="247" y="91"/>
                  </a:lnTo>
                  <a:lnTo>
                    <a:pt x="237" y="70"/>
                  </a:lnTo>
                  <a:lnTo>
                    <a:pt x="226" y="46"/>
                  </a:lnTo>
                  <a:lnTo>
                    <a:pt x="225" y="24"/>
                  </a:lnTo>
                  <a:lnTo>
                    <a:pt x="232" y="10"/>
                  </a:lnTo>
                  <a:lnTo>
                    <a:pt x="247" y="9"/>
                  </a:lnTo>
                  <a:lnTo>
                    <a:pt x="259" y="21"/>
                  </a:lnTo>
                  <a:lnTo>
                    <a:pt x="270" y="46"/>
                  </a:lnTo>
                  <a:lnTo>
                    <a:pt x="280" y="61"/>
                  </a:lnTo>
                  <a:lnTo>
                    <a:pt x="298" y="82"/>
                  </a:lnTo>
                  <a:lnTo>
                    <a:pt x="309" y="88"/>
                  </a:lnTo>
                  <a:lnTo>
                    <a:pt x="315" y="99"/>
                  </a:lnTo>
                  <a:lnTo>
                    <a:pt x="322" y="118"/>
                  </a:lnTo>
                  <a:lnTo>
                    <a:pt x="330" y="141"/>
                  </a:lnTo>
                  <a:lnTo>
                    <a:pt x="339" y="160"/>
                  </a:lnTo>
                  <a:lnTo>
                    <a:pt x="358" y="180"/>
                  </a:lnTo>
                  <a:lnTo>
                    <a:pt x="379" y="205"/>
                  </a:lnTo>
                  <a:lnTo>
                    <a:pt x="399" y="225"/>
                  </a:lnTo>
                  <a:lnTo>
                    <a:pt x="406" y="240"/>
                  </a:lnTo>
                  <a:lnTo>
                    <a:pt x="474" y="241"/>
                  </a:lnTo>
                  <a:lnTo>
                    <a:pt x="495" y="208"/>
                  </a:lnTo>
                  <a:lnTo>
                    <a:pt x="505" y="184"/>
                  </a:lnTo>
                  <a:lnTo>
                    <a:pt x="507" y="160"/>
                  </a:lnTo>
                  <a:lnTo>
                    <a:pt x="510" y="141"/>
                  </a:lnTo>
                  <a:lnTo>
                    <a:pt x="514" y="118"/>
                  </a:lnTo>
                  <a:lnTo>
                    <a:pt x="529" y="94"/>
                  </a:lnTo>
                  <a:lnTo>
                    <a:pt x="540" y="85"/>
                  </a:lnTo>
                  <a:lnTo>
                    <a:pt x="552" y="69"/>
                  </a:lnTo>
                  <a:lnTo>
                    <a:pt x="561" y="45"/>
                  </a:lnTo>
                  <a:lnTo>
                    <a:pt x="571" y="27"/>
                  </a:lnTo>
                  <a:lnTo>
                    <a:pt x="589" y="13"/>
                  </a:lnTo>
                  <a:lnTo>
                    <a:pt x="604" y="0"/>
                  </a:lnTo>
                  <a:lnTo>
                    <a:pt x="613" y="6"/>
                  </a:lnTo>
                  <a:lnTo>
                    <a:pt x="615" y="16"/>
                  </a:lnTo>
                  <a:lnTo>
                    <a:pt x="606" y="27"/>
                  </a:lnTo>
                  <a:lnTo>
                    <a:pt x="603" y="34"/>
                  </a:lnTo>
                  <a:lnTo>
                    <a:pt x="600" y="49"/>
                  </a:lnTo>
                  <a:lnTo>
                    <a:pt x="600" y="79"/>
                  </a:lnTo>
                  <a:lnTo>
                    <a:pt x="600" y="103"/>
                  </a:lnTo>
                  <a:lnTo>
                    <a:pt x="592" y="124"/>
                  </a:lnTo>
                  <a:lnTo>
                    <a:pt x="583" y="145"/>
                  </a:lnTo>
                  <a:lnTo>
                    <a:pt x="576" y="162"/>
                  </a:lnTo>
                  <a:lnTo>
                    <a:pt x="574" y="186"/>
                  </a:lnTo>
                  <a:lnTo>
                    <a:pt x="574" y="216"/>
                  </a:lnTo>
                  <a:lnTo>
                    <a:pt x="568" y="244"/>
                  </a:lnTo>
                  <a:lnTo>
                    <a:pt x="568" y="282"/>
                  </a:lnTo>
                  <a:lnTo>
                    <a:pt x="588" y="300"/>
                  </a:lnTo>
                  <a:lnTo>
                    <a:pt x="607" y="325"/>
                  </a:lnTo>
                  <a:lnTo>
                    <a:pt x="645" y="325"/>
                  </a:lnTo>
                  <a:lnTo>
                    <a:pt x="678" y="312"/>
                  </a:lnTo>
                  <a:lnTo>
                    <a:pt x="697" y="292"/>
                  </a:lnTo>
                  <a:lnTo>
                    <a:pt x="720" y="277"/>
                  </a:lnTo>
                  <a:lnTo>
                    <a:pt x="777" y="274"/>
                  </a:lnTo>
                  <a:lnTo>
                    <a:pt x="801" y="265"/>
                  </a:lnTo>
                  <a:lnTo>
                    <a:pt x="816" y="253"/>
                  </a:lnTo>
                  <a:lnTo>
                    <a:pt x="859" y="252"/>
                  </a:lnTo>
                  <a:lnTo>
                    <a:pt x="865" y="265"/>
                  </a:lnTo>
                  <a:lnTo>
                    <a:pt x="861" y="279"/>
                  </a:lnTo>
                  <a:lnTo>
                    <a:pt x="843" y="288"/>
                  </a:lnTo>
                  <a:lnTo>
                    <a:pt x="819" y="300"/>
                  </a:lnTo>
                  <a:lnTo>
                    <a:pt x="796" y="324"/>
                  </a:lnTo>
                  <a:lnTo>
                    <a:pt x="786" y="334"/>
                  </a:lnTo>
                  <a:lnTo>
                    <a:pt x="765" y="343"/>
                  </a:lnTo>
                  <a:lnTo>
                    <a:pt x="735" y="352"/>
                  </a:lnTo>
                  <a:lnTo>
                    <a:pt x="714" y="367"/>
                  </a:lnTo>
                  <a:lnTo>
                    <a:pt x="687" y="390"/>
                  </a:lnTo>
                  <a:lnTo>
                    <a:pt x="669" y="409"/>
                  </a:lnTo>
                  <a:lnTo>
                    <a:pt x="649" y="420"/>
                  </a:lnTo>
                  <a:lnTo>
                    <a:pt x="648" y="481"/>
                  </a:lnTo>
                  <a:lnTo>
                    <a:pt x="673" y="510"/>
                  </a:lnTo>
                  <a:lnTo>
                    <a:pt x="703" y="526"/>
                  </a:lnTo>
                  <a:lnTo>
                    <a:pt x="730" y="531"/>
                  </a:lnTo>
                  <a:lnTo>
                    <a:pt x="751" y="535"/>
                  </a:lnTo>
                  <a:lnTo>
                    <a:pt x="777" y="549"/>
                  </a:lnTo>
                  <a:lnTo>
                    <a:pt x="795" y="567"/>
                  </a:lnTo>
                  <a:lnTo>
                    <a:pt x="819" y="577"/>
                  </a:lnTo>
                  <a:lnTo>
                    <a:pt x="846" y="583"/>
                  </a:lnTo>
                  <a:lnTo>
                    <a:pt x="861" y="592"/>
                  </a:lnTo>
                  <a:lnTo>
                    <a:pt x="874" y="606"/>
                  </a:lnTo>
                  <a:lnTo>
                    <a:pt x="889" y="621"/>
                  </a:lnTo>
                  <a:lnTo>
                    <a:pt x="888" y="634"/>
                  </a:lnTo>
                  <a:lnTo>
                    <a:pt x="867" y="637"/>
                  </a:lnTo>
                  <a:lnTo>
                    <a:pt x="853" y="631"/>
                  </a:lnTo>
                  <a:lnTo>
                    <a:pt x="832" y="618"/>
                  </a:lnTo>
                  <a:lnTo>
                    <a:pt x="807" y="618"/>
                  </a:lnTo>
                  <a:lnTo>
                    <a:pt x="780" y="618"/>
                  </a:lnTo>
                  <a:lnTo>
                    <a:pt x="759" y="615"/>
                  </a:lnTo>
                  <a:lnTo>
                    <a:pt x="736" y="592"/>
                  </a:lnTo>
                  <a:lnTo>
                    <a:pt x="718" y="588"/>
                  </a:lnTo>
                  <a:lnTo>
                    <a:pt x="684" y="588"/>
                  </a:lnTo>
                  <a:lnTo>
                    <a:pt x="615" y="588"/>
                  </a:lnTo>
                  <a:lnTo>
                    <a:pt x="604" y="606"/>
                  </a:lnTo>
                  <a:lnTo>
                    <a:pt x="589" y="621"/>
                  </a:lnTo>
                  <a:lnTo>
                    <a:pt x="576" y="628"/>
                  </a:lnTo>
                  <a:lnTo>
                    <a:pt x="580" y="666"/>
                  </a:lnTo>
                  <a:lnTo>
                    <a:pt x="600" y="702"/>
                  </a:lnTo>
                  <a:lnTo>
                    <a:pt x="618" y="723"/>
                  </a:lnTo>
                  <a:lnTo>
                    <a:pt x="630" y="753"/>
                  </a:lnTo>
                  <a:lnTo>
                    <a:pt x="631" y="787"/>
                  </a:lnTo>
                  <a:lnTo>
                    <a:pt x="640" y="807"/>
                  </a:lnTo>
                  <a:lnTo>
                    <a:pt x="654" y="838"/>
                  </a:lnTo>
                  <a:lnTo>
                    <a:pt x="664" y="862"/>
                  </a:lnTo>
                  <a:lnTo>
                    <a:pt x="664" y="889"/>
                  </a:lnTo>
                  <a:lnTo>
                    <a:pt x="654" y="898"/>
                  </a:lnTo>
                  <a:lnTo>
                    <a:pt x="642" y="898"/>
                  </a:lnTo>
                  <a:lnTo>
                    <a:pt x="624" y="870"/>
                  </a:lnTo>
                  <a:lnTo>
                    <a:pt x="612" y="837"/>
                  </a:lnTo>
                  <a:lnTo>
                    <a:pt x="583" y="808"/>
                  </a:lnTo>
                  <a:lnTo>
                    <a:pt x="568" y="789"/>
                  </a:lnTo>
                  <a:lnTo>
                    <a:pt x="556" y="760"/>
                  </a:lnTo>
                  <a:lnTo>
                    <a:pt x="549" y="738"/>
                  </a:lnTo>
                  <a:lnTo>
                    <a:pt x="513" y="708"/>
                  </a:lnTo>
                  <a:lnTo>
                    <a:pt x="489" y="682"/>
                  </a:lnTo>
                  <a:lnTo>
                    <a:pt x="415" y="684"/>
                  </a:lnTo>
                  <a:lnTo>
                    <a:pt x="390" y="730"/>
                  </a:lnTo>
                  <a:lnTo>
                    <a:pt x="372" y="759"/>
                  </a:lnTo>
                  <a:lnTo>
                    <a:pt x="361" y="798"/>
                  </a:lnTo>
                  <a:lnTo>
                    <a:pt x="339" y="838"/>
                  </a:lnTo>
                  <a:lnTo>
                    <a:pt x="316" y="874"/>
                  </a:lnTo>
                  <a:lnTo>
                    <a:pt x="294" y="907"/>
                  </a:lnTo>
                  <a:lnTo>
                    <a:pt x="285" y="915"/>
                  </a:lnTo>
                  <a:lnTo>
                    <a:pt x="268" y="909"/>
                  </a:lnTo>
                  <a:lnTo>
                    <a:pt x="268" y="894"/>
                  </a:lnTo>
                  <a:lnTo>
                    <a:pt x="276" y="867"/>
                  </a:lnTo>
                  <a:lnTo>
                    <a:pt x="291" y="837"/>
                  </a:lnTo>
                  <a:lnTo>
                    <a:pt x="294" y="790"/>
                  </a:lnTo>
                  <a:lnTo>
                    <a:pt x="298" y="766"/>
                  </a:lnTo>
                  <a:lnTo>
                    <a:pt x="313" y="744"/>
                  </a:lnTo>
                  <a:lnTo>
                    <a:pt x="319" y="699"/>
                  </a:lnTo>
                  <a:lnTo>
                    <a:pt x="324" y="664"/>
                  </a:lnTo>
                  <a:lnTo>
                    <a:pt x="336" y="637"/>
                  </a:lnTo>
                  <a:lnTo>
                    <a:pt x="309" y="609"/>
                  </a:lnTo>
                  <a:lnTo>
                    <a:pt x="283" y="583"/>
                  </a:lnTo>
                  <a:lnTo>
                    <a:pt x="271" y="577"/>
                  </a:lnTo>
                  <a:lnTo>
                    <a:pt x="231" y="601"/>
                  </a:lnTo>
                  <a:lnTo>
                    <a:pt x="201" y="619"/>
                  </a:lnTo>
                  <a:lnTo>
                    <a:pt x="162" y="633"/>
                  </a:lnTo>
                  <a:lnTo>
                    <a:pt x="118" y="640"/>
                  </a:lnTo>
                  <a:lnTo>
                    <a:pt x="88" y="655"/>
                  </a:lnTo>
                  <a:lnTo>
                    <a:pt x="63" y="666"/>
                  </a:lnTo>
                  <a:lnTo>
                    <a:pt x="27" y="666"/>
                  </a:lnTo>
                  <a:lnTo>
                    <a:pt x="16" y="655"/>
                  </a:lnTo>
                  <a:lnTo>
                    <a:pt x="30" y="642"/>
                  </a:lnTo>
                  <a:lnTo>
                    <a:pt x="67" y="628"/>
                  </a:lnTo>
                  <a:lnTo>
                    <a:pt x="94" y="606"/>
                  </a:lnTo>
                  <a:lnTo>
                    <a:pt x="120" y="588"/>
                  </a:lnTo>
                  <a:lnTo>
                    <a:pt x="136" y="576"/>
                  </a:lnTo>
                  <a:lnTo>
                    <a:pt x="162" y="567"/>
                  </a:lnTo>
                  <a:lnTo>
                    <a:pt x="204" y="531"/>
                  </a:lnTo>
                  <a:lnTo>
                    <a:pt x="231" y="510"/>
                  </a:lnTo>
                  <a:lnTo>
                    <a:pt x="247" y="504"/>
                  </a:lnTo>
                  <a:lnTo>
                    <a:pt x="250" y="429"/>
                  </a:lnTo>
                  <a:lnTo>
                    <a:pt x="204" y="396"/>
                  </a:lnTo>
                  <a:lnTo>
                    <a:pt x="190" y="390"/>
                  </a:lnTo>
                  <a:lnTo>
                    <a:pt x="129" y="385"/>
                  </a:lnTo>
                  <a:lnTo>
                    <a:pt x="105" y="369"/>
                  </a:lnTo>
                  <a:lnTo>
                    <a:pt x="81" y="355"/>
                  </a:lnTo>
                  <a:lnTo>
                    <a:pt x="63" y="345"/>
                  </a:lnTo>
                  <a:lnTo>
                    <a:pt x="34" y="339"/>
                  </a:lnTo>
                  <a:lnTo>
                    <a:pt x="3" y="307"/>
                  </a:lnTo>
                  <a:lnTo>
                    <a:pt x="0" y="291"/>
                  </a:lnTo>
                  <a:lnTo>
                    <a:pt x="9" y="285"/>
                  </a:lnTo>
                  <a:lnTo>
                    <a:pt x="39" y="286"/>
                  </a:lnTo>
                  <a:lnTo>
                    <a:pt x="67" y="301"/>
                  </a:lnTo>
                  <a:lnTo>
                    <a:pt x="85" y="304"/>
                  </a:lnTo>
                  <a:lnTo>
                    <a:pt x="115" y="306"/>
                  </a:lnTo>
                  <a:lnTo>
                    <a:pt x="148" y="318"/>
                  </a:lnTo>
                  <a:lnTo>
                    <a:pt x="165" y="324"/>
                  </a:lnTo>
                  <a:lnTo>
                    <a:pt x="226" y="327"/>
                  </a:lnTo>
                  <a:lnTo>
                    <a:pt x="258" y="334"/>
                  </a:lnTo>
                  <a:lnTo>
                    <a:pt x="279" y="334"/>
                  </a:lnTo>
                </a:path>
              </a:pathLst>
            </a:cu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124943" name="Rectangle 1039"/>
          <p:cNvSpPr>
            <a:spLocks noGrp="1" noChangeArrowheads="1"/>
          </p:cNvSpPr>
          <p:nvPr>
            <p:ph type="ctrTitle"/>
          </p:nvPr>
        </p:nvSpPr>
        <p:spPr>
          <a:xfrm>
            <a:off x="1447800" y="1806575"/>
            <a:ext cx="7596188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 smtClean="0"/>
              <a:t>マスタ</a:t>
            </a:r>
            <a:r>
              <a:rPr lang="en-US" altLang="ja-JP" noProof="0" smtClean="0"/>
              <a:t> </a:t>
            </a:r>
            <a:r>
              <a:rPr lang="ja-JP" altLang="en-US" noProof="0" smtClean="0"/>
              <a:t>タイトルの書式設定</a:t>
            </a:r>
          </a:p>
        </p:txBody>
      </p:sp>
      <p:sp>
        <p:nvSpPr>
          <p:cNvPr id="124944" name="Rectangle 1040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559175"/>
            <a:ext cx="6400800" cy="175260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ja-JP" altLang="en-US" noProof="0" smtClean="0"/>
              <a:t>マスタ</a:t>
            </a:r>
            <a:r>
              <a:rPr lang="en-US" altLang="ja-JP" noProof="0" smtClean="0"/>
              <a:t> </a:t>
            </a:r>
            <a:r>
              <a:rPr lang="ja-JP" altLang="en-US" noProof="0" smtClean="0"/>
              <a:t>サブタイトルの書式設定</a:t>
            </a:r>
          </a:p>
        </p:txBody>
      </p:sp>
      <p:sp>
        <p:nvSpPr>
          <p:cNvPr id="17" name="Rectangle 1041"/>
          <p:cNvSpPr>
            <a:spLocks noGrp="1" noChangeArrowheads="1"/>
          </p:cNvSpPr>
          <p:nvPr>
            <p:ph type="dt" sz="half" idx="10"/>
          </p:nvPr>
        </p:nvSpPr>
        <p:spPr>
          <a:xfrm>
            <a:off x="15240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" name="Rectangle 10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643313" y="6350000"/>
            <a:ext cx="3449637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9" name="Rectangle 10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A1275A60-04B4-8348-84E5-298DFBDFC7E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64569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04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04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24080-D81A-4046-A835-6EC7960754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4893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91375" y="304800"/>
            <a:ext cx="1914525" cy="57912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447800" y="304800"/>
            <a:ext cx="5591175" cy="57912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04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04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A1C81-63C2-484C-B607-F5A01958CB0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5155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04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04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A248B-DCD4-2442-8098-3FE5A441356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0679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104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04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658CF-D43E-7748-98FB-BD41FF30EF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82658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479550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368925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04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4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04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EC797-D0BD-C248-A157-A234655129E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94490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04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104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104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85C49-7B52-5145-A6A8-DB52888A288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5258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104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04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04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F28E4-6F97-BD48-9A20-BE19BB183B4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74008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4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104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04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7DD29-05E2-A44B-B518-27035425768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20310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104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4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04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9602A-39E7-5A42-8C24-9552F7E3FD3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67660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104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4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04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83501-9560-9541-9055-2EE247F8459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6931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26"/>
          <p:cNvGrpSpPr>
            <a:grpSpLocks/>
          </p:cNvGrpSpPr>
          <p:nvPr/>
        </p:nvGrpSpPr>
        <p:grpSpPr bwMode="auto">
          <a:xfrm>
            <a:off x="0" y="0"/>
            <a:ext cx="1470025" cy="6856413"/>
            <a:chOff x="0" y="0"/>
            <a:chExt cx="926" cy="4319"/>
          </a:xfrm>
        </p:grpSpPr>
        <p:sp>
          <p:nvSpPr>
            <p:cNvPr id="123907" name="Rectangle 1027"/>
            <p:cNvSpPr>
              <a:spLocks noChangeArrowheads="1"/>
            </p:cNvSpPr>
            <p:nvPr/>
          </p:nvSpPr>
          <p:spPr bwMode="ltGray">
            <a:xfrm>
              <a:off x="0" y="0"/>
              <a:ext cx="923" cy="43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pic>
          <p:nvPicPr>
            <p:cNvPr id="123908" name="Picture 1028"/>
            <p:cNvPicPr>
              <a:picLocks noChangeArrowheads="1"/>
            </p:cNvPicPr>
            <p:nvPr/>
          </p:nvPicPr>
          <p:blipFill>
            <a:blip r:embed="rId13">
              <a:clrChange>
                <a:clrFrom>
                  <a:srgbClr val="FFCC66"/>
                </a:clrFrom>
                <a:clrTo>
                  <a:srgbClr val="FFCC6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6" y="31"/>
              <a:ext cx="920" cy="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23909" name="Freeform 1029"/>
            <p:cNvSpPr>
              <a:spLocks/>
            </p:cNvSpPr>
            <p:nvPr/>
          </p:nvSpPr>
          <p:spPr bwMode="ltGray">
            <a:xfrm>
              <a:off x="6" y="1023"/>
              <a:ext cx="890" cy="916"/>
            </a:xfrm>
            <a:custGeom>
              <a:avLst/>
              <a:gdLst>
                <a:gd name="T0" fmla="*/ 307 w 890"/>
                <a:gd name="T1" fmla="*/ 292 h 916"/>
                <a:gd name="T2" fmla="*/ 307 w 890"/>
                <a:gd name="T3" fmla="*/ 234 h 916"/>
                <a:gd name="T4" fmla="*/ 261 w 890"/>
                <a:gd name="T5" fmla="*/ 159 h 916"/>
                <a:gd name="T6" fmla="*/ 247 w 890"/>
                <a:gd name="T7" fmla="*/ 91 h 916"/>
                <a:gd name="T8" fmla="*/ 225 w 890"/>
                <a:gd name="T9" fmla="*/ 24 h 916"/>
                <a:gd name="T10" fmla="*/ 259 w 890"/>
                <a:gd name="T11" fmla="*/ 21 h 916"/>
                <a:gd name="T12" fmla="*/ 298 w 890"/>
                <a:gd name="T13" fmla="*/ 82 h 916"/>
                <a:gd name="T14" fmla="*/ 322 w 890"/>
                <a:gd name="T15" fmla="*/ 118 h 916"/>
                <a:gd name="T16" fmla="*/ 358 w 890"/>
                <a:gd name="T17" fmla="*/ 180 h 916"/>
                <a:gd name="T18" fmla="*/ 406 w 890"/>
                <a:gd name="T19" fmla="*/ 240 h 916"/>
                <a:gd name="T20" fmla="*/ 505 w 890"/>
                <a:gd name="T21" fmla="*/ 184 h 916"/>
                <a:gd name="T22" fmla="*/ 514 w 890"/>
                <a:gd name="T23" fmla="*/ 118 h 916"/>
                <a:gd name="T24" fmla="*/ 552 w 890"/>
                <a:gd name="T25" fmla="*/ 69 h 916"/>
                <a:gd name="T26" fmla="*/ 589 w 890"/>
                <a:gd name="T27" fmla="*/ 13 h 916"/>
                <a:gd name="T28" fmla="*/ 615 w 890"/>
                <a:gd name="T29" fmla="*/ 16 h 916"/>
                <a:gd name="T30" fmla="*/ 600 w 890"/>
                <a:gd name="T31" fmla="*/ 49 h 916"/>
                <a:gd name="T32" fmla="*/ 592 w 890"/>
                <a:gd name="T33" fmla="*/ 124 h 916"/>
                <a:gd name="T34" fmla="*/ 574 w 890"/>
                <a:gd name="T35" fmla="*/ 186 h 916"/>
                <a:gd name="T36" fmla="*/ 568 w 890"/>
                <a:gd name="T37" fmla="*/ 282 h 916"/>
                <a:gd name="T38" fmla="*/ 645 w 890"/>
                <a:gd name="T39" fmla="*/ 325 h 916"/>
                <a:gd name="T40" fmla="*/ 720 w 890"/>
                <a:gd name="T41" fmla="*/ 277 h 916"/>
                <a:gd name="T42" fmla="*/ 816 w 890"/>
                <a:gd name="T43" fmla="*/ 253 h 916"/>
                <a:gd name="T44" fmla="*/ 861 w 890"/>
                <a:gd name="T45" fmla="*/ 279 h 916"/>
                <a:gd name="T46" fmla="*/ 796 w 890"/>
                <a:gd name="T47" fmla="*/ 324 h 916"/>
                <a:gd name="T48" fmla="*/ 735 w 890"/>
                <a:gd name="T49" fmla="*/ 352 h 916"/>
                <a:gd name="T50" fmla="*/ 669 w 890"/>
                <a:gd name="T51" fmla="*/ 409 h 916"/>
                <a:gd name="T52" fmla="*/ 673 w 890"/>
                <a:gd name="T53" fmla="*/ 510 h 916"/>
                <a:gd name="T54" fmla="*/ 751 w 890"/>
                <a:gd name="T55" fmla="*/ 535 h 916"/>
                <a:gd name="T56" fmla="*/ 819 w 890"/>
                <a:gd name="T57" fmla="*/ 577 h 916"/>
                <a:gd name="T58" fmla="*/ 874 w 890"/>
                <a:gd name="T59" fmla="*/ 606 h 916"/>
                <a:gd name="T60" fmla="*/ 867 w 890"/>
                <a:gd name="T61" fmla="*/ 637 h 916"/>
                <a:gd name="T62" fmla="*/ 807 w 890"/>
                <a:gd name="T63" fmla="*/ 618 h 916"/>
                <a:gd name="T64" fmla="*/ 736 w 890"/>
                <a:gd name="T65" fmla="*/ 592 h 916"/>
                <a:gd name="T66" fmla="*/ 615 w 890"/>
                <a:gd name="T67" fmla="*/ 588 h 916"/>
                <a:gd name="T68" fmla="*/ 576 w 890"/>
                <a:gd name="T69" fmla="*/ 628 h 916"/>
                <a:gd name="T70" fmla="*/ 618 w 890"/>
                <a:gd name="T71" fmla="*/ 723 h 916"/>
                <a:gd name="T72" fmla="*/ 640 w 890"/>
                <a:gd name="T73" fmla="*/ 807 h 916"/>
                <a:gd name="T74" fmla="*/ 664 w 890"/>
                <a:gd name="T75" fmla="*/ 889 h 916"/>
                <a:gd name="T76" fmla="*/ 624 w 890"/>
                <a:gd name="T77" fmla="*/ 870 h 916"/>
                <a:gd name="T78" fmla="*/ 568 w 890"/>
                <a:gd name="T79" fmla="*/ 789 h 916"/>
                <a:gd name="T80" fmla="*/ 513 w 890"/>
                <a:gd name="T81" fmla="*/ 708 h 916"/>
                <a:gd name="T82" fmla="*/ 390 w 890"/>
                <a:gd name="T83" fmla="*/ 730 h 916"/>
                <a:gd name="T84" fmla="*/ 339 w 890"/>
                <a:gd name="T85" fmla="*/ 838 h 916"/>
                <a:gd name="T86" fmla="*/ 285 w 890"/>
                <a:gd name="T87" fmla="*/ 915 h 916"/>
                <a:gd name="T88" fmla="*/ 276 w 890"/>
                <a:gd name="T89" fmla="*/ 867 h 916"/>
                <a:gd name="T90" fmla="*/ 298 w 890"/>
                <a:gd name="T91" fmla="*/ 766 h 916"/>
                <a:gd name="T92" fmla="*/ 324 w 890"/>
                <a:gd name="T93" fmla="*/ 664 h 916"/>
                <a:gd name="T94" fmla="*/ 283 w 890"/>
                <a:gd name="T95" fmla="*/ 583 h 916"/>
                <a:gd name="T96" fmla="*/ 201 w 890"/>
                <a:gd name="T97" fmla="*/ 619 h 916"/>
                <a:gd name="T98" fmla="*/ 88 w 890"/>
                <a:gd name="T99" fmla="*/ 655 h 916"/>
                <a:gd name="T100" fmla="*/ 16 w 890"/>
                <a:gd name="T101" fmla="*/ 655 h 916"/>
                <a:gd name="T102" fmla="*/ 94 w 890"/>
                <a:gd name="T103" fmla="*/ 606 h 916"/>
                <a:gd name="T104" fmla="*/ 162 w 890"/>
                <a:gd name="T105" fmla="*/ 567 h 916"/>
                <a:gd name="T106" fmla="*/ 247 w 890"/>
                <a:gd name="T107" fmla="*/ 504 h 916"/>
                <a:gd name="T108" fmla="*/ 190 w 890"/>
                <a:gd name="T109" fmla="*/ 390 h 916"/>
                <a:gd name="T110" fmla="*/ 81 w 890"/>
                <a:gd name="T111" fmla="*/ 355 h 916"/>
                <a:gd name="T112" fmla="*/ 3 w 890"/>
                <a:gd name="T113" fmla="*/ 307 h 916"/>
                <a:gd name="T114" fmla="*/ 39 w 890"/>
                <a:gd name="T115" fmla="*/ 286 h 916"/>
                <a:gd name="T116" fmla="*/ 115 w 890"/>
                <a:gd name="T117" fmla="*/ 306 h 916"/>
                <a:gd name="T118" fmla="*/ 226 w 890"/>
                <a:gd name="T119" fmla="*/ 327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90" h="916">
                  <a:moveTo>
                    <a:pt x="279" y="334"/>
                  </a:moveTo>
                  <a:lnTo>
                    <a:pt x="292" y="312"/>
                  </a:lnTo>
                  <a:lnTo>
                    <a:pt x="307" y="292"/>
                  </a:lnTo>
                  <a:lnTo>
                    <a:pt x="324" y="276"/>
                  </a:lnTo>
                  <a:lnTo>
                    <a:pt x="313" y="255"/>
                  </a:lnTo>
                  <a:lnTo>
                    <a:pt x="307" y="234"/>
                  </a:lnTo>
                  <a:lnTo>
                    <a:pt x="288" y="202"/>
                  </a:lnTo>
                  <a:lnTo>
                    <a:pt x="274" y="181"/>
                  </a:lnTo>
                  <a:lnTo>
                    <a:pt x="261" y="159"/>
                  </a:lnTo>
                  <a:lnTo>
                    <a:pt x="256" y="139"/>
                  </a:lnTo>
                  <a:lnTo>
                    <a:pt x="256" y="118"/>
                  </a:lnTo>
                  <a:lnTo>
                    <a:pt x="247" y="91"/>
                  </a:lnTo>
                  <a:lnTo>
                    <a:pt x="237" y="70"/>
                  </a:lnTo>
                  <a:lnTo>
                    <a:pt x="226" y="46"/>
                  </a:lnTo>
                  <a:lnTo>
                    <a:pt x="225" y="24"/>
                  </a:lnTo>
                  <a:lnTo>
                    <a:pt x="232" y="10"/>
                  </a:lnTo>
                  <a:lnTo>
                    <a:pt x="247" y="9"/>
                  </a:lnTo>
                  <a:lnTo>
                    <a:pt x="259" y="21"/>
                  </a:lnTo>
                  <a:lnTo>
                    <a:pt x="270" y="46"/>
                  </a:lnTo>
                  <a:lnTo>
                    <a:pt x="280" y="61"/>
                  </a:lnTo>
                  <a:lnTo>
                    <a:pt x="298" y="82"/>
                  </a:lnTo>
                  <a:lnTo>
                    <a:pt x="309" y="88"/>
                  </a:lnTo>
                  <a:lnTo>
                    <a:pt x="315" y="99"/>
                  </a:lnTo>
                  <a:lnTo>
                    <a:pt x="322" y="118"/>
                  </a:lnTo>
                  <a:lnTo>
                    <a:pt x="330" y="141"/>
                  </a:lnTo>
                  <a:lnTo>
                    <a:pt x="339" y="160"/>
                  </a:lnTo>
                  <a:lnTo>
                    <a:pt x="358" y="180"/>
                  </a:lnTo>
                  <a:lnTo>
                    <a:pt x="379" y="205"/>
                  </a:lnTo>
                  <a:lnTo>
                    <a:pt x="399" y="225"/>
                  </a:lnTo>
                  <a:lnTo>
                    <a:pt x="406" y="240"/>
                  </a:lnTo>
                  <a:lnTo>
                    <a:pt x="474" y="241"/>
                  </a:lnTo>
                  <a:lnTo>
                    <a:pt x="495" y="208"/>
                  </a:lnTo>
                  <a:lnTo>
                    <a:pt x="505" y="184"/>
                  </a:lnTo>
                  <a:lnTo>
                    <a:pt x="507" y="160"/>
                  </a:lnTo>
                  <a:lnTo>
                    <a:pt x="510" y="141"/>
                  </a:lnTo>
                  <a:lnTo>
                    <a:pt x="514" y="118"/>
                  </a:lnTo>
                  <a:lnTo>
                    <a:pt x="529" y="94"/>
                  </a:lnTo>
                  <a:lnTo>
                    <a:pt x="540" y="85"/>
                  </a:lnTo>
                  <a:lnTo>
                    <a:pt x="552" y="69"/>
                  </a:lnTo>
                  <a:lnTo>
                    <a:pt x="561" y="45"/>
                  </a:lnTo>
                  <a:lnTo>
                    <a:pt x="571" y="27"/>
                  </a:lnTo>
                  <a:lnTo>
                    <a:pt x="589" y="13"/>
                  </a:lnTo>
                  <a:lnTo>
                    <a:pt x="604" y="0"/>
                  </a:lnTo>
                  <a:lnTo>
                    <a:pt x="613" y="6"/>
                  </a:lnTo>
                  <a:lnTo>
                    <a:pt x="615" y="16"/>
                  </a:lnTo>
                  <a:lnTo>
                    <a:pt x="606" y="27"/>
                  </a:lnTo>
                  <a:lnTo>
                    <a:pt x="603" y="34"/>
                  </a:lnTo>
                  <a:lnTo>
                    <a:pt x="600" y="49"/>
                  </a:lnTo>
                  <a:lnTo>
                    <a:pt x="600" y="79"/>
                  </a:lnTo>
                  <a:lnTo>
                    <a:pt x="600" y="103"/>
                  </a:lnTo>
                  <a:lnTo>
                    <a:pt x="592" y="124"/>
                  </a:lnTo>
                  <a:lnTo>
                    <a:pt x="583" y="145"/>
                  </a:lnTo>
                  <a:lnTo>
                    <a:pt x="576" y="162"/>
                  </a:lnTo>
                  <a:lnTo>
                    <a:pt x="574" y="186"/>
                  </a:lnTo>
                  <a:lnTo>
                    <a:pt x="574" y="216"/>
                  </a:lnTo>
                  <a:lnTo>
                    <a:pt x="568" y="244"/>
                  </a:lnTo>
                  <a:lnTo>
                    <a:pt x="568" y="282"/>
                  </a:lnTo>
                  <a:lnTo>
                    <a:pt x="588" y="300"/>
                  </a:lnTo>
                  <a:lnTo>
                    <a:pt x="607" y="325"/>
                  </a:lnTo>
                  <a:lnTo>
                    <a:pt x="645" y="325"/>
                  </a:lnTo>
                  <a:lnTo>
                    <a:pt x="678" y="312"/>
                  </a:lnTo>
                  <a:lnTo>
                    <a:pt x="697" y="292"/>
                  </a:lnTo>
                  <a:lnTo>
                    <a:pt x="720" y="277"/>
                  </a:lnTo>
                  <a:lnTo>
                    <a:pt x="777" y="274"/>
                  </a:lnTo>
                  <a:lnTo>
                    <a:pt x="801" y="265"/>
                  </a:lnTo>
                  <a:lnTo>
                    <a:pt x="816" y="253"/>
                  </a:lnTo>
                  <a:lnTo>
                    <a:pt x="859" y="252"/>
                  </a:lnTo>
                  <a:lnTo>
                    <a:pt x="865" y="265"/>
                  </a:lnTo>
                  <a:lnTo>
                    <a:pt x="861" y="279"/>
                  </a:lnTo>
                  <a:lnTo>
                    <a:pt x="843" y="288"/>
                  </a:lnTo>
                  <a:lnTo>
                    <a:pt x="819" y="300"/>
                  </a:lnTo>
                  <a:lnTo>
                    <a:pt x="796" y="324"/>
                  </a:lnTo>
                  <a:lnTo>
                    <a:pt x="786" y="334"/>
                  </a:lnTo>
                  <a:lnTo>
                    <a:pt x="765" y="343"/>
                  </a:lnTo>
                  <a:lnTo>
                    <a:pt x="735" y="352"/>
                  </a:lnTo>
                  <a:lnTo>
                    <a:pt x="714" y="367"/>
                  </a:lnTo>
                  <a:lnTo>
                    <a:pt x="687" y="390"/>
                  </a:lnTo>
                  <a:lnTo>
                    <a:pt x="669" y="409"/>
                  </a:lnTo>
                  <a:lnTo>
                    <a:pt x="649" y="420"/>
                  </a:lnTo>
                  <a:lnTo>
                    <a:pt x="648" y="481"/>
                  </a:lnTo>
                  <a:lnTo>
                    <a:pt x="673" y="510"/>
                  </a:lnTo>
                  <a:lnTo>
                    <a:pt x="703" y="526"/>
                  </a:lnTo>
                  <a:lnTo>
                    <a:pt x="730" y="531"/>
                  </a:lnTo>
                  <a:lnTo>
                    <a:pt x="751" y="535"/>
                  </a:lnTo>
                  <a:lnTo>
                    <a:pt x="777" y="549"/>
                  </a:lnTo>
                  <a:lnTo>
                    <a:pt x="795" y="567"/>
                  </a:lnTo>
                  <a:lnTo>
                    <a:pt x="819" y="577"/>
                  </a:lnTo>
                  <a:lnTo>
                    <a:pt x="846" y="583"/>
                  </a:lnTo>
                  <a:lnTo>
                    <a:pt x="861" y="592"/>
                  </a:lnTo>
                  <a:lnTo>
                    <a:pt x="874" y="606"/>
                  </a:lnTo>
                  <a:lnTo>
                    <a:pt x="889" y="621"/>
                  </a:lnTo>
                  <a:lnTo>
                    <a:pt x="888" y="634"/>
                  </a:lnTo>
                  <a:lnTo>
                    <a:pt x="867" y="637"/>
                  </a:lnTo>
                  <a:lnTo>
                    <a:pt x="853" y="631"/>
                  </a:lnTo>
                  <a:lnTo>
                    <a:pt x="832" y="618"/>
                  </a:lnTo>
                  <a:lnTo>
                    <a:pt x="807" y="618"/>
                  </a:lnTo>
                  <a:lnTo>
                    <a:pt x="780" y="618"/>
                  </a:lnTo>
                  <a:lnTo>
                    <a:pt x="759" y="615"/>
                  </a:lnTo>
                  <a:lnTo>
                    <a:pt x="736" y="592"/>
                  </a:lnTo>
                  <a:lnTo>
                    <a:pt x="718" y="588"/>
                  </a:lnTo>
                  <a:lnTo>
                    <a:pt x="684" y="588"/>
                  </a:lnTo>
                  <a:lnTo>
                    <a:pt x="615" y="588"/>
                  </a:lnTo>
                  <a:lnTo>
                    <a:pt x="604" y="606"/>
                  </a:lnTo>
                  <a:lnTo>
                    <a:pt x="589" y="621"/>
                  </a:lnTo>
                  <a:lnTo>
                    <a:pt x="576" y="628"/>
                  </a:lnTo>
                  <a:lnTo>
                    <a:pt x="580" y="666"/>
                  </a:lnTo>
                  <a:lnTo>
                    <a:pt x="600" y="702"/>
                  </a:lnTo>
                  <a:lnTo>
                    <a:pt x="618" y="723"/>
                  </a:lnTo>
                  <a:lnTo>
                    <a:pt x="630" y="753"/>
                  </a:lnTo>
                  <a:lnTo>
                    <a:pt x="631" y="787"/>
                  </a:lnTo>
                  <a:lnTo>
                    <a:pt x="640" y="807"/>
                  </a:lnTo>
                  <a:lnTo>
                    <a:pt x="654" y="838"/>
                  </a:lnTo>
                  <a:lnTo>
                    <a:pt x="664" y="862"/>
                  </a:lnTo>
                  <a:lnTo>
                    <a:pt x="664" y="889"/>
                  </a:lnTo>
                  <a:lnTo>
                    <a:pt x="654" y="898"/>
                  </a:lnTo>
                  <a:lnTo>
                    <a:pt x="642" y="898"/>
                  </a:lnTo>
                  <a:lnTo>
                    <a:pt x="624" y="870"/>
                  </a:lnTo>
                  <a:lnTo>
                    <a:pt x="612" y="837"/>
                  </a:lnTo>
                  <a:lnTo>
                    <a:pt x="583" y="808"/>
                  </a:lnTo>
                  <a:lnTo>
                    <a:pt x="568" y="789"/>
                  </a:lnTo>
                  <a:lnTo>
                    <a:pt x="556" y="760"/>
                  </a:lnTo>
                  <a:lnTo>
                    <a:pt x="549" y="738"/>
                  </a:lnTo>
                  <a:lnTo>
                    <a:pt x="513" y="708"/>
                  </a:lnTo>
                  <a:lnTo>
                    <a:pt x="489" y="682"/>
                  </a:lnTo>
                  <a:lnTo>
                    <a:pt x="415" y="684"/>
                  </a:lnTo>
                  <a:lnTo>
                    <a:pt x="390" y="730"/>
                  </a:lnTo>
                  <a:lnTo>
                    <a:pt x="372" y="759"/>
                  </a:lnTo>
                  <a:lnTo>
                    <a:pt x="361" y="798"/>
                  </a:lnTo>
                  <a:lnTo>
                    <a:pt x="339" y="838"/>
                  </a:lnTo>
                  <a:lnTo>
                    <a:pt x="316" y="874"/>
                  </a:lnTo>
                  <a:lnTo>
                    <a:pt x="294" y="907"/>
                  </a:lnTo>
                  <a:lnTo>
                    <a:pt x="285" y="915"/>
                  </a:lnTo>
                  <a:lnTo>
                    <a:pt x="268" y="909"/>
                  </a:lnTo>
                  <a:lnTo>
                    <a:pt x="268" y="894"/>
                  </a:lnTo>
                  <a:lnTo>
                    <a:pt x="276" y="867"/>
                  </a:lnTo>
                  <a:lnTo>
                    <a:pt x="291" y="837"/>
                  </a:lnTo>
                  <a:lnTo>
                    <a:pt x="294" y="790"/>
                  </a:lnTo>
                  <a:lnTo>
                    <a:pt x="298" y="766"/>
                  </a:lnTo>
                  <a:lnTo>
                    <a:pt x="313" y="744"/>
                  </a:lnTo>
                  <a:lnTo>
                    <a:pt x="319" y="699"/>
                  </a:lnTo>
                  <a:lnTo>
                    <a:pt x="324" y="664"/>
                  </a:lnTo>
                  <a:lnTo>
                    <a:pt x="336" y="637"/>
                  </a:lnTo>
                  <a:lnTo>
                    <a:pt x="309" y="609"/>
                  </a:lnTo>
                  <a:lnTo>
                    <a:pt x="283" y="583"/>
                  </a:lnTo>
                  <a:lnTo>
                    <a:pt x="271" y="577"/>
                  </a:lnTo>
                  <a:lnTo>
                    <a:pt x="231" y="601"/>
                  </a:lnTo>
                  <a:lnTo>
                    <a:pt x="201" y="619"/>
                  </a:lnTo>
                  <a:lnTo>
                    <a:pt x="162" y="633"/>
                  </a:lnTo>
                  <a:lnTo>
                    <a:pt x="118" y="640"/>
                  </a:lnTo>
                  <a:lnTo>
                    <a:pt x="88" y="655"/>
                  </a:lnTo>
                  <a:lnTo>
                    <a:pt x="63" y="666"/>
                  </a:lnTo>
                  <a:lnTo>
                    <a:pt x="27" y="666"/>
                  </a:lnTo>
                  <a:lnTo>
                    <a:pt x="16" y="655"/>
                  </a:lnTo>
                  <a:lnTo>
                    <a:pt x="30" y="642"/>
                  </a:lnTo>
                  <a:lnTo>
                    <a:pt x="67" y="628"/>
                  </a:lnTo>
                  <a:lnTo>
                    <a:pt x="94" y="606"/>
                  </a:lnTo>
                  <a:lnTo>
                    <a:pt x="120" y="588"/>
                  </a:lnTo>
                  <a:lnTo>
                    <a:pt x="136" y="576"/>
                  </a:lnTo>
                  <a:lnTo>
                    <a:pt x="162" y="567"/>
                  </a:lnTo>
                  <a:lnTo>
                    <a:pt x="204" y="531"/>
                  </a:lnTo>
                  <a:lnTo>
                    <a:pt x="231" y="510"/>
                  </a:lnTo>
                  <a:lnTo>
                    <a:pt x="247" y="504"/>
                  </a:lnTo>
                  <a:lnTo>
                    <a:pt x="250" y="429"/>
                  </a:lnTo>
                  <a:lnTo>
                    <a:pt x="204" y="396"/>
                  </a:lnTo>
                  <a:lnTo>
                    <a:pt x="190" y="390"/>
                  </a:lnTo>
                  <a:lnTo>
                    <a:pt x="129" y="385"/>
                  </a:lnTo>
                  <a:lnTo>
                    <a:pt x="105" y="369"/>
                  </a:lnTo>
                  <a:lnTo>
                    <a:pt x="81" y="355"/>
                  </a:lnTo>
                  <a:lnTo>
                    <a:pt x="63" y="345"/>
                  </a:lnTo>
                  <a:lnTo>
                    <a:pt x="34" y="339"/>
                  </a:lnTo>
                  <a:lnTo>
                    <a:pt x="3" y="307"/>
                  </a:lnTo>
                  <a:lnTo>
                    <a:pt x="0" y="291"/>
                  </a:lnTo>
                  <a:lnTo>
                    <a:pt x="9" y="285"/>
                  </a:lnTo>
                  <a:lnTo>
                    <a:pt x="39" y="286"/>
                  </a:lnTo>
                  <a:lnTo>
                    <a:pt x="67" y="301"/>
                  </a:lnTo>
                  <a:lnTo>
                    <a:pt x="85" y="304"/>
                  </a:lnTo>
                  <a:lnTo>
                    <a:pt x="115" y="306"/>
                  </a:lnTo>
                  <a:lnTo>
                    <a:pt x="148" y="318"/>
                  </a:lnTo>
                  <a:lnTo>
                    <a:pt x="165" y="324"/>
                  </a:lnTo>
                  <a:lnTo>
                    <a:pt x="226" y="327"/>
                  </a:lnTo>
                  <a:lnTo>
                    <a:pt x="258" y="334"/>
                  </a:lnTo>
                  <a:lnTo>
                    <a:pt x="279" y="334"/>
                  </a:lnTo>
                </a:path>
              </a:pathLst>
            </a:cu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23910" name="Freeform 1030"/>
            <p:cNvSpPr>
              <a:spLocks/>
            </p:cNvSpPr>
            <p:nvPr/>
          </p:nvSpPr>
          <p:spPr bwMode="ltGray">
            <a:xfrm>
              <a:off x="6" y="2087"/>
              <a:ext cx="890" cy="916"/>
            </a:xfrm>
            <a:custGeom>
              <a:avLst/>
              <a:gdLst>
                <a:gd name="T0" fmla="*/ 307 w 890"/>
                <a:gd name="T1" fmla="*/ 292 h 916"/>
                <a:gd name="T2" fmla="*/ 307 w 890"/>
                <a:gd name="T3" fmla="*/ 234 h 916"/>
                <a:gd name="T4" fmla="*/ 261 w 890"/>
                <a:gd name="T5" fmla="*/ 159 h 916"/>
                <a:gd name="T6" fmla="*/ 247 w 890"/>
                <a:gd name="T7" fmla="*/ 91 h 916"/>
                <a:gd name="T8" fmla="*/ 225 w 890"/>
                <a:gd name="T9" fmla="*/ 24 h 916"/>
                <a:gd name="T10" fmla="*/ 259 w 890"/>
                <a:gd name="T11" fmla="*/ 21 h 916"/>
                <a:gd name="T12" fmla="*/ 298 w 890"/>
                <a:gd name="T13" fmla="*/ 82 h 916"/>
                <a:gd name="T14" fmla="*/ 322 w 890"/>
                <a:gd name="T15" fmla="*/ 118 h 916"/>
                <a:gd name="T16" fmla="*/ 358 w 890"/>
                <a:gd name="T17" fmla="*/ 180 h 916"/>
                <a:gd name="T18" fmla="*/ 406 w 890"/>
                <a:gd name="T19" fmla="*/ 240 h 916"/>
                <a:gd name="T20" fmla="*/ 505 w 890"/>
                <a:gd name="T21" fmla="*/ 184 h 916"/>
                <a:gd name="T22" fmla="*/ 514 w 890"/>
                <a:gd name="T23" fmla="*/ 118 h 916"/>
                <a:gd name="T24" fmla="*/ 552 w 890"/>
                <a:gd name="T25" fmla="*/ 69 h 916"/>
                <a:gd name="T26" fmla="*/ 589 w 890"/>
                <a:gd name="T27" fmla="*/ 13 h 916"/>
                <a:gd name="T28" fmla="*/ 615 w 890"/>
                <a:gd name="T29" fmla="*/ 16 h 916"/>
                <a:gd name="T30" fmla="*/ 600 w 890"/>
                <a:gd name="T31" fmla="*/ 49 h 916"/>
                <a:gd name="T32" fmla="*/ 592 w 890"/>
                <a:gd name="T33" fmla="*/ 124 h 916"/>
                <a:gd name="T34" fmla="*/ 574 w 890"/>
                <a:gd name="T35" fmla="*/ 186 h 916"/>
                <a:gd name="T36" fmla="*/ 568 w 890"/>
                <a:gd name="T37" fmla="*/ 282 h 916"/>
                <a:gd name="T38" fmla="*/ 645 w 890"/>
                <a:gd name="T39" fmla="*/ 325 h 916"/>
                <a:gd name="T40" fmla="*/ 720 w 890"/>
                <a:gd name="T41" fmla="*/ 277 h 916"/>
                <a:gd name="T42" fmla="*/ 816 w 890"/>
                <a:gd name="T43" fmla="*/ 253 h 916"/>
                <a:gd name="T44" fmla="*/ 861 w 890"/>
                <a:gd name="T45" fmla="*/ 279 h 916"/>
                <a:gd name="T46" fmla="*/ 796 w 890"/>
                <a:gd name="T47" fmla="*/ 324 h 916"/>
                <a:gd name="T48" fmla="*/ 735 w 890"/>
                <a:gd name="T49" fmla="*/ 352 h 916"/>
                <a:gd name="T50" fmla="*/ 669 w 890"/>
                <a:gd name="T51" fmla="*/ 409 h 916"/>
                <a:gd name="T52" fmla="*/ 673 w 890"/>
                <a:gd name="T53" fmla="*/ 510 h 916"/>
                <a:gd name="T54" fmla="*/ 751 w 890"/>
                <a:gd name="T55" fmla="*/ 535 h 916"/>
                <a:gd name="T56" fmla="*/ 819 w 890"/>
                <a:gd name="T57" fmla="*/ 577 h 916"/>
                <a:gd name="T58" fmla="*/ 874 w 890"/>
                <a:gd name="T59" fmla="*/ 606 h 916"/>
                <a:gd name="T60" fmla="*/ 867 w 890"/>
                <a:gd name="T61" fmla="*/ 637 h 916"/>
                <a:gd name="T62" fmla="*/ 807 w 890"/>
                <a:gd name="T63" fmla="*/ 618 h 916"/>
                <a:gd name="T64" fmla="*/ 736 w 890"/>
                <a:gd name="T65" fmla="*/ 592 h 916"/>
                <a:gd name="T66" fmla="*/ 615 w 890"/>
                <a:gd name="T67" fmla="*/ 588 h 916"/>
                <a:gd name="T68" fmla="*/ 576 w 890"/>
                <a:gd name="T69" fmla="*/ 628 h 916"/>
                <a:gd name="T70" fmla="*/ 618 w 890"/>
                <a:gd name="T71" fmla="*/ 723 h 916"/>
                <a:gd name="T72" fmla="*/ 640 w 890"/>
                <a:gd name="T73" fmla="*/ 807 h 916"/>
                <a:gd name="T74" fmla="*/ 664 w 890"/>
                <a:gd name="T75" fmla="*/ 889 h 916"/>
                <a:gd name="T76" fmla="*/ 624 w 890"/>
                <a:gd name="T77" fmla="*/ 870 h 916"/>
                <a:gd name="T78" fmla="*/ 568 w 890"/>
                <a:gd name="T79" fmla="*/ 789 h 916"/>
                <a:gd name="T80" fmla="*/ 513 w 890"/>
                <a:gd name="T81" fmla="*/ 708 h 916"/>
                <a:gd name="T82" fmla="*/ 390 w 890"/>
                <a:gd name="T83" fmla="*/ 730 h 916"/>
                <a:gd name="T84" fmla="*/ 339 w 890"/>
                <a:gd name="T85" fmla="*/ 838 h 916"/>
                <a:gd name="T86" fmla="*/ 285 w 890"/>
                <a:gd name="T87" fmla="*/ 915 h 916"/>
                <a:gd name="T88" fmla="*/ 276 w 890"/>
                <a:gd name="T89" fmla="*/ 867 h 916"/>
                <a:gd name="T90" fmla="*/ 298 w 890"/>
                <a:gd name="T91" fmla="*/ 766 h 916"/>
                <a:gd name="T92" fmla="*/ 324 w 890"/>
                <a:gd name="T93" fmla="*/ 664 h 916"/>
                <a:gd name="T94" fmla="*/ 283 w 890"/>
                <a:gd name="T95" fmla="*/ 583 h 916"/>
                <a:gd name="T96" fmla="*/ 201 w 890"/>
                <a:gd name="T97" fmla="*/ 619 h 916"/>
                <a:gd name="T98" fmla="*/ 88 w 890"/>
                <a:gd name="T99" fmla="*/ 655 h 916"/>
                <a:gd name="T100" fmla="*/ 16 w 890"/>
                <a:gd name="T101" fmla="*/ 655 h 916"/>
                <a:gd name="T102" fmla="*/ 94 w 890"/>
                <a:gd name="T103" fmla="*/ 606 h 916"/>
                <a:gd name="T104" fmla="*/ 162 w 890"/>
                <a:gd name="T105" fmla="*/ 567 h 916"/>
                <a:gd name="T106" fmla="*/ 247 w 890"/>
                <a:gd name="T107" fmla="*/ 504 h 916"/>
                <a:gd name="T108" fmla="*/ 190 w 890"/>
                <a:gd name="T109" fmla="*/ 390 h 916"/>
                <a:gd name="T110" fmla="*/ 81 w 890"/>
                <a:gd name="T111" fmla="*/ 355 h 916"/>
                <a:gd name="T112" fmla="*/ 3 w 890"/>
                <a:gd name="T113" fmla="*/ 307 h 916"/>
                <a:gd name="T114" fmla="*/ 39 w 890"/>
                <a:gd name="T115" fmla="*/ 286 h 916"/>
                <a:gd name="T116" fmla="*/ 115 w 890"/>
                <a:gd name="T117" fmla="*/ 306 h 916"/>
                <a:gd name="T118" fmla="*/ 226 w 890"/>
                <a:gd name="T119" fmla="*/ 327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90" h="916">
                  <a:moveTo>
                    <a:pt x="279" y="334"/>
                  </a:moveTo>
                  <a:lnTo>
                    <a:pt x="292" y="312"/>
                  </a:lnTo>
                  <a:lnTo>
                    <a:pt x="307" y="292"/>
                  </a:lnTo>
                  <a:lnTo>
                    <a:pt x="324" y="276"/>
                  </a:lnTo>
                  <a:lnTo>
                    <a:pt x="313" y="255"/>
                  </a:lnTo>
                  <a:lnTo>
                    <a:pt x="307" y="234"/>
                  </a:lnTo>
                  <a:lnTo>
                    <a:pt x="288" y="202"/>
                  </a:lnTo>
                  <a:lnTo>
                    <a:pt x="274" y="181"/>
                  </a:lnTo>
                  <a:lnTo>
                    <a:pt x="261" y="159"/>
                  </a:lnTo>
                  <a:lnTo>
                    <a:pt x="256" y="139"/>
                  </a:lnTo>
                  <a:lnTo>
                    <a:pt x="256" y="118"/>
                  </a:lnTo>
                  <a:lnTo>
                    <a:pt x="247" y="91"/>
                  </a:lnTo>
                  <a:lnTo>
                    <a:pt x="237" y="70"/>
                  </a:lnTo>
                  <a:lnTo>
                    <a:pt x="226" y="46"/>
                  </a:lnTo>
                  <a:lnTo>
                    <a:pt x="225" y="24"/>
                  </a:lnTo>
                  <a:lnTo>
                    <a:pt x="232" y="10"/>
                  </a:lnTo>
                  <a:lnTo>
                    <a:pt x="247" y="9"/>
                  </a:lnTo>
                  <a:lnTo>
                    <a:pt x="259" y="21"/>
                  </a:lnTo>
                  <a:lnTo>
                    <a:pt x="270" y="46"/>
                  </a:lnTo>
                  <a:lnTo>
                    <a:pt x="280" y="61"/>
                  </a:lnTo>
                  <a:lnTo>
                    <a:pt x="298" y="82"/>
                  </a:lnTo>
                  <a:lnTo>
                    <a:pt x="309" y="88"/>
                  </a:lnTo>
                  <a:lnTo>
                    <a:pt x="315" y="99"/>
                  </a:lnTo>
                  <a:lnTo>
                    <a:pt x="322" y="118"/>
                  </a:lnTo>
                  <a:lnTo>
                    <a:pt x="330" y="141"/>
                  </a:lnTo>
                  <a:lnTo>
                    <a:pt x="339" y="160"/>
                  </a:lnTo>
                  <a:lnTo>
                    <a:pt x="358" y="180"/>
                  </a:lnTo>
                  <a:lnTo>
                    <a:pt x="379" y="205"/>
                  </a:lnTo>
                  <a:lnTo>
                    <a:pt x="399" y="225"/>
                  </a:lnTo>
                  <a:lnTo>
                    <a:pt x="406" y="240"/>
                  </a:lnTo>
                  <a:lnTo>
                    <a:pt x="474" y="241"/>
                  </a:lnTo>
                  <a:lnTo>
                    <a:pt x="495" y="208"/>
                  </a:lnTo>
                  <a:lnTo>
                    <a:pt x="505" y="184"/>
                  </a:lnTo>
                  <a:lnTo>
                    <a:pt x="507" y="160"/>
                  </a:lnTo>
                  <a:lnTo>
                    <a:pt x="510" y="141"/>
                  </a:lnTo>
                  <a:lnTo>
                    <a:pt x="514" y="118"/>
                  </a:lnTo>
                  <a:lnTo>
                    <a:pt x="529" y="94"/>
                  </a:lnTo>
                  <a:lnTo>
                    <a:pt x="540" y="85"/>
                  </a:lnTo>
                  <a:lnTo>
                    <a:pt x="552" y="69"/>
                  </a:lnTo>
                  <a:lnTo>
                    <a:pt x="561" y="45"/>
                  </a:lnTo>
                  <a:lnTo>
                    <a:pt x="571" y="27"/>
                  </a:lnTo>
                  <a:lnTo>
                    <a:pt x="589" y="13"/>
                  </a:lnTo>
                  <a:lnTo>
                    <a:pt x="604" y="0"/>
                  </a:lnTo>
                  <a:lnTo>
                    <a:pt x="613" y="6"/>
                  </a:lnTo>
                  <a:lnTo>
                    <a:pt x="615" y="16"/>
                  </a:lnTo>
                  <a:lnTo>
                    <a:pt x="606" y="27"/>
                  </a:lnTo>
                  <a:lnTo>
                    <a:pt x="603" y="34"/>
                  </a:lnTo>
                  <a:lnTo>
                    <a:pt x="600" y="49"/>
                  </a:lnTo>
                  <a:lnTo>
                    <a:pt x="600" y="79"/>
                  </a:lnTo>
                  <a:lnTo>
                    <a:pt x="600" y="103"/>
                  </a:lnTo>
                  <a:lnTo>
                    <a:pt x="592" y="124"/>
                  </a:lnTo>
                  <a:lnTo>
                    <a:pt x="583" y="145"/>
                  </a:lnTo>
                  <a:lnTo>
                    <a:pt x="576" y="162"/>
                  </a:lnTo>
                  <a:lnTo>
                    <a:pt x="574" y="186"/>
                  </a:lnTo>
                  <a:lnTo>
                    <a:pt x="574" y="216"/>
                  </a:lnTo>
                  <a:lnTo>
                    <a:pt x="568" y="244"/>
                  </a:lnTo>
                  <a:lnTo>
                    <a:pt x="568" y="282"/>
                  </a:lnTo>
                  <a:lnTo>
                    <a:pt x="588" y="300"/>
                  </a:lnTo>
                  <a:lnTo>
                    <a:pt x="607" y="325"/>
                  </a:lnTo>
                  <a:lnTo>
                    <a:pt x="645" y="325"/>
                  </a:lnTo>
                  <a:lnTo>
                    <a:pt x="678" y="312"/>
                  </a:lnTo>
                  <a:lnTo>
                    <a:pt x="697" y="292"/>
                  </a:lnTo>
                  <a:lnTo>
                    <a:pt x="720" y="277"/>
                  </a:lnTo>
                  <a:lnTo>
                    <a:pt x="777" y="274"/>
                  </a:lnTo>
                  <a:lnTo>
                    <a:pt x="801" y="265"/>
                  </a:lnTo>
                  <a:lnTo>
                    <a:pt x="816" y="253"/>
                  </a:lnTo>
                  <a:lnTo>
                    <a:pt x="859" y="252"/>
                  </a:lnTo>
                  <a:lnTo>
                    <a:pt x="865" y="265"/>
                  </a:lnTo>
                  <a:lnTo>
                    <a:pt x="861" y="279"/>
                  </a:lnTo>
                  <a:lnTo>
                    <a:pt x="843" y="288"/>
                  </a:lnTo>
                  <a:lnTo>
                    <a:pt x="819" y="300"/>
                  </a:lnTo>
                  <a:lnTo>
                    <a:pt x="796" y="324"/>
                  </a:lnTo>
                  <a:lnTo>
                    <a:pt x="786" y="334"/>
                  </a:lnTo>
                  <a:lnTo>
                    <a:pt x="765" y="343"/>
                  </a:lnTo>
                  <a:lnTo>
                    <a:pt x="735" y="352"/>
                  </a:lnTo>
                  <a:lnTo>
                    <a:pt x="714" y="367"/>
                  </a:lnTo>
                  <a:lnTo>
                    <a:pt x="687" y="390"/>
                  </a:lnTo>
                  <a:lnTo>
                    <a:pt x="669" y="409"/>
                  </a:lnTo>
                  <a:lnTo>
                    <a:pt x="649" y="420"/>
                  </a:lnTo>
                  <a:lnTo>
                    <a:pt x="648" y="481"/>
                  </a:lnTo>
                  <a:lnTo>
                    <a:pt x="673" y="510"/>
                  </a:lnTo>
                  <a:lnTo>
                    <a:pt x="703" y="526"/>
                  </a:lnTo>
                  <a:lnTo>
                    <a:pt x="730" y="531"/>
                  </a:lnTo>
                  <a:lnTo>
                    <a:pt x="751" y="535"/>
                  </a:lnTo>
                  <a:lnTo>
                    <a:pt x="777" y="549"/>
                  </a:lnTo>
                  <a:lnTo>
                    <a:pt x="795" y="567"/>
                  </a:lnTo>
                  <a:lnTo>
                    <a:pt x="819" y="577"/>
                  </a:lnTo>
                  <a:lnTo>
                    <a:pt x="846" y="583"/>
                  </a:lnTo>
                  <a:lnTo>
                    <a:pt x="861" y="592"/>
                  </a:lnTo>
                  <a:lnTo>
                    <a:pt x="874" y="606"/>
                  </a:lnTo>
                  <a:lnTo>
                    <a:pt x="889" y="621"/>
                  </a:lnTo>
                  <a:lnTo>
                    <a:pt x="888" y="634"/>
                  </a:lnTo>
                  <a:lnTo>
                    <a:pt x="867" y="637"/>
                  </a:lnTo>
                  <a:lnTo>
                    <a:pt x="853" y="631"/>
                  </a:lnTo>
                  <a:lnTo>
                    <a:pt x="832" y="618"/>
                  </a:lnTo>
                  <a:lnTo>
                    <a:pt x="807" y="618"/>
                  </a:lnTo>
                  <a:lnTo>
                    <a:pt x="780" y="618"/>
                  </a:lnTo>
                  <a:lnTo>
                    <a:pt x="759" y="615"/>
                  </a:lnTo>
                  <a:lnTo>
                    <a:pt x="736" y="592"/>
                  </a:lnTo>
                  <a:lnTo>
                    <a:pt x="718" y="588"/>
                  </a:lnTo>
                  <a:lnTo>
                    <a:pt x="684" y="588"/>
                  </a:lnTo>
                  <a:lnTo>
                    <a:pt x="615" y="588"/>
                  </a:lnTo>
                  <a:lnTo>
                    <a:pt x="604" y="606"/>
                  </a:lnTo>
                  <a:lnTo>
                    <a:pt x="589" y="621"/>
                  </a:lnTo>
                  <a:lnTo>
                    <a:pt x="576" y="628"/>
                  </a:lnTo>
                  <a:lnTo>
                    <a:pt x="580" y="666"/>
                  </a:lnTo>
                  <a:lnTo>
                    <a:pt x="600" y="702"/>
                  </a:lnTo>
                  <a:lnTo>
                    <a:pt x="618" y="723"/>
                  </a:lnTo>
                  <a:lnTo>
                    <a:pt x="630" y="753"/>
                  </a:lnTo>
                  <a:lnTo>
                    <a:pt x="631" y="787"/>
                  </a:lnTo>
                  <a:lnTo>
                    <a:pt x="640" y="807"/>
                  </a:lnTo>
                  <a:lnTo>
                    <a:pt x="654" y="838"/>
                  </a:lnTo>
                  <a:lnTo>
                    <a:pt x="664" y="862"/>
                  </a:lnTo>
                  <a:lnTo>
                    <a:pt x="664" y="889"/>
                  </a:lnTo>
                  <a:lnTo>
                    <a:pt x="654" y="898"/>
                  </a:lnTo>
                  <a:lnTo>
                    <a:pt x="642" y="898"/>
                  </a:lnTo>
                  <a:lnTo>
                    <a:pt x="624" y="870"/>
                  </a:lnTo>
                  <a:lnTo>
                    <a:pt x="612" y="837"/>
                  </a:lnTo>
                  <a:lnTo>
                    <a:pt x="583" y="808"/>
                  </a:lnTo>
                  <a:lnTo>
                    <a:pt x="568" y="789"/>
                  </a:lnTo>
                  <a:lnTo>
                    <a:pt x="556" y="760"/>
                  </a:lnTo>
                  <a:lnTo>
                    <a:pt x="549" y="738"/>
                  </a:lnTo>
                  <a:lnTo>
                    <a:pt x="513" y="708"/>
                  </a:lnTo>
                  <a:lnTo>
                    <a:pt x="489" y="682"/>
                  </a:lnTo>
                  <a:lnTo>
                    <a:pt x="415" y="684"/>
                  </a:lnTo>
                  <a:lnTo>
                    <a:pt x="390" y="730"/>
                  </a:lnTo>
                  <a:lnTo>
                    <a:pt x="372" y="759"/>
                  </a:lnTo>
                  <a:lnTo>
                    <a:pt x="361" y="798"/>
                  </a:lnTo>
                  <a:lnTo>
                    <a:pt x="339" y="838"/>
                  </a:lnTo>
                  <a:lnTo>
                    <a:pt x="316" y="874"/>
                  </a:lnTo>
                  <a:lnTo>
                    <a:pt x="294" y="907"/>
                  </a:lnTo>
                  <a:lnTo>
                    <a:pt x="285" y="915"/>
                  </a:lnTo>
                  <a:lnTo>
                    <a:pt x="268" y="909"/>
                  </a:lnTo>
                  <a:lnTo>
                    <a:pt x="268" y="894"/>
                  </a:lnTo>
                  <a:lnTo>
                    <a:pt x="276" y="867"/>
                  </a:lnTo>
                  <a:lnTo>
                    <a:pt x="291" y="837"/>
                  </a:lnTo>
                  <a:lnTo>
                    <a:pt x="294" y="790"/>
                  </a:lnTo>
                  <a:lnTo>
                    <a:pt x="298" y="766"/>
                  </a:lnTo>
                  <a:lnTo>
                    <a:pt x="313" y="744"/>
                  </a:lnTo>
                  <a:lnTo>
                    <a:pt x="319" y="699"/>
                  </a:lnTo>
                  <a:lnTo>
                    <a:pt x="324" y="664"/>
                  </a:lnTo>
                  <a:lnTo>
                    <a:pt x="336" y="637"/>
                  </a:lnTo>
                  <a:lnTo>
                    <a:pt x="309" y="609"/>
                  </a:lnTo>
                  <a:lnTo>
                    <a:pt x="283" y="583"/>
                  </a:lnTo>
                  <a:lnTo>
                    <a:pt x="271" y="577"/>
                  </a:lnTo>
                  <a:lnTo>
                    <a:pt x="231" y="601"/>
                  </a:lnTo>
                  <a:lnTo>
                    <a:pt x="201" y="619"/>
                  </a:lnTo>
                  <a:lnTo>
                    <a:pt x="162" y="633"/>
                  </a:lnTo>
                  <a:lnTo>
                    <a:pt x="118" y="640"/>
                  </a:lnTo>
                  <a:lnTo>
                    <a:pt x="88" y="655"/>
                  </a:lnTo>
                  <a:lnTo>
                    <a:pt x="63" y="666"/>
                  </a:lnTo>
                  <a:lnTo>
                    <a:pt x="27" y="666"/>
                  </a:lnTo>
                  <a:lnTo>
                    <a:pt x="16" y="655"/>
                  </a:lnTo>
                  <a:lnTo>
                    <a:pt x="30" y="642"/>
                  </a:lnTo>
                  <a:lnTo>
                    <a:pt x="67" y="628"/>
                  </a:lnTo>
                  <a:lnTo>
                    <a:pt x="94" y="606"/>
                  </a:lnTo>
                  <a:lnTo>
                    <a:pt x="120" y="588"/>
                  </a:lnTo>
                  <a:lnTo>
                    <a:pt x="136" y="576"/>
                  </a:lnTo>
                  <a:lnTo>
                    <a:pt x="162" y="567"/>
                  </a:lnTo>
                  <a:lnTo>
                    <a:pt x="204" y="531"/>
                  </a:lnTo>
                  <a:lnTo>
                    <a:pt x="231" y="510"/>
                  </a:lnTo>
                  <a:lnTo>
                    <a:pt x="247" y="504"/>
                  </a:lnTo>
                  <a:lnTo>
                    <a:pt x="250" y="429"/>
                  </a:lnTo>
                  <a:lnTo>
                    <a:pt x="204" y="396"/>
                  </a:lnTo>
                  <a:lnTo>
                    <a:pt x="190" y="390"/>
                  </a:lnTo>
                  <a:lnTo>
                    <a:pt x="129" y="385"/>
                  </a:lnTo>
                  <a:lnTo>
                    <a:pt x="105" y="369"/>
                  </a:lnTo>
                  <a:lnTo>
                    <a:pt x="81" y="355"/>
                  </a:lnTo>
                  <a:lnTo>
                    <a:pt x="63" y="345"/>
                  </a:lnTo>
                  <a:lnTo>
                    <a:pt x="34" y="339"/>
                  </a:lnTo>
                  <a:lnTo>
                    <a:pt x="3" y="307"/>
                  </a:lnTo>
                  <a:lnTo>
                    <a:pt x="0" y="291"/>
                  </a:lnTo>
                  <a:lnTo>
                    <a:pt x="9" y="285"/>
                  </a:lnTo>
                  <a:lnTo>
                    <a:pt x="39" y="286"/>
                  </a:lnTo>
                  <a:lnTo>
                    <a:pt x="67" y="301"/>
                  </a:lnTo>
                  <a:lnTo>
                    <a:pt x="85" y="304"/>
                  </a:lnTo>
                  <a:lnTo>
                    <a:pt x="115" y="306"/>
                  </a:lnTo>
                  <a:lnTo>
                    <a:pt x="148" y="318"/>
                  </a:lnTo>
                  <a:lnTo>
                    <a:pt x="165" y="324"/>
                  </a:lnTo>
                  <a:lnTo>
                    <a:pt x="226" y="327"/>
                  </a:lnTo>
                  <a:lnTo>
                    <a:pt x="258" y="334"/>
                  </a:lnTo>
                  <a:lnTo>
                    <a:pt x="279" y="334"/>
                  </a:lnTo>
                </a:path>
              </a:pathLst>
            </a:cu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23911" name="Freeform 1031"/>
            <p:cNvSpPr>
              <a:spLocks/>
            </p:cNvSpPr>
            <p:nvPr/>
          </p:nvSpPr>
          <p:spPr bwMode="ltGray">
            <a:xfrm>
              <a:off x="6" y="3160"/>
              <a:ext cx="890" cy="916"/>
            </a:xfrm>
            <a:custGeom>
              <a:avLst/>
              <a:gdLst>
                <a:gd name="T0" fmla="*/ 307 w 890"/>
                <a:gd name="T1" fmla="*/ 292 h 916"/>
                <a:gd name="T2" fmla="*/ 307 w 890"/>
                <a:gd name="T3" fmla="*/ 234 h 916"/>
                <a:gd name="T4" fmla="*/ 261 w 890"/>
                <a:gd name="T5" fmla="*/ 159 h 916"/>
                <a:gd name="T6" fmla="*/ 247 w 890"/>
                <a:gd name="T7" fmla="*/ 91 h 916"/>
                <a:gd name="T8" fmla="*/ 225 w 890"/>
                <a:gd name="T9" fmla="*/ 24 h 916"/>
                <a:gd name="T10" fmla="*/ 259 w 890"/>
                <a:gd name="T11" fmla="*/ 21 h 916"/>
                <a:gd name="T12" fmla="*/ 298 w 890"/>
                <a:gd name="T13" fmla="*/ 82 h 916"/>
                <a:gd name="T14" fmla="*/ 322 w 890"/>
                <a:gd name="T15" fmla="*/ 118 h 916"/>
                <a:gd name="T16" fmla="*/ 358 w 890"/>
                <a:gd name="T17" fmla="*/ 180 h 916"/>
                <a:gd name="T18" fmla="*/ 406 w 890"/>
                <a:gd name="T19" fmla="*/ 240 h 916"/>
                <a:gd name="T20" fmla="*/ 505 w 890"/>
                <a:gd name="T21" fmla="*/ 184 h 916"/>
                <a:gd name="T22" fmla="*/ 514 w 890"/>
                <a:gd name="T23" fmla="*/ 118 h 916"/>
                <a:gd name="T24" fmla="*/ 552 w 890"/>
                <a:gd name="T25" fmla="*/ 69 h 916"/>
                <a:gd name="T26" fmla="*/ 589 w 890"/>
                <a:gd name="T27" fmla="*/ 13 h 916"/>
                <a:gd name="T28" fmla="*/ 615 w 890"/>
                <a:gd name="T29" fmla="*/ 16 h 916"/>
                <a:gd name="T30" fmla="*/ 600 w 890"/>
                <a:gd name="T31" fmla="*/ 49 h 916"/>
                <a:gd name="T32" fmla="*/ 592 w 890"/>
                <a:gd name="T33" fmla="*/ 124 h 916"/>
                <a:gd name="T34" fmla="*/ 574 w 890"/>
                <a:gd name="T35" fmla="*/ 186 h 916"/>
                <a:gd name="T36" fmla="*/ 568 w 890"/>
                <a:gd name="T37" fmla="*/ 282 h 916"/>
                <a:gd name="T38" fmla="*/ 645 w 890"/>
                <a:gd name="T39" fmla="*/ 325 h 916"/>
                <a:gd name="T40" fmla="*/ 720 w 890"/>
                <a:gd name="T41" fmla="*/ 277 h 916"/>
                <a:gd name="T42" fmla="*/ 816 w 890"/>
                <a:gd name="T43" fmla="*/ 253 h 916"/>
                <a:gd name="T44" fmla="*/ 861 w 890"/>
                <a:gd name="T45" fmla="*/ 279 h 916"/>
                <a:gd name="T46" fmla="*/ 796 w 890"/>
                <a:gd name="T47" fmla="*/ 324 h 916"/>
                <a:gd name="T48" fmla="*/ 735 w 890"/>
                <a:gd name="T49" fmla="*/ 352 h 916"/>
                <a:gd name="T50" fmla="*/ 669 w 890"/>
                <a:gd name="T51" fmla="*/ 409 h 916"/>
                <a:gd name="T52" fmla="*/ 673 w 890"/>
                <a:gd name="T53" fmla="*/ 510 h 916"/>
                <a:gd name="T54" fmla="*/ 751 w 890"/>
                <a:gd name="T55" fmla="*/ 535 h 916"/>
                <a:gd name="T56" fmla="*/ 819 w 890"/>
                <a:gd name="T57" fmla="*/ 577 h 916"/>
                <a:gd name="T58" fmla="*/ 874 w 890"/>
                <a:gd name="T59" fmla="*/ 606 h 916"/>
                <a:gd name="T60" fmla="*/ 867 w 890"/>
                <a:gd name="T61" fmla="*/ 637 h 916"/>
                <a:gd name="T62" fmla="*/ 807 w 890"/>
                <a:gd name="T63" fmla="*/ 618 h 916"/>
                <a:gd name="T64" fmla="*/ 736 w 890"/>
                <a:gd name="T65" fmla="*/ 592 h 916"/>
                <a:gd name="T66" fmla="*/ 615 w 890"/>
                <a:gd name="T67" fmla="*/ 588 h 916"/>
                <a:gd name="T68" fmla="*/ 576 w 890"/>
                <a:gd name="T69" fmla="*/ 628 h 916"/>
                <a:gd name="T70" fmla="*/ 618 w 890"/>
                <a:gd name="T71" fmla="*/ 723 h 916"/>
                <a:gd name="T72" fmla="*/ 640 w 890"/>
                <a:gd name="T73" fmla="*/ 807 h 916"/>
                <a:gd name="T74" fmla="*/ 664 w 890"/>
                <a:gd name="T75" fmla="*/ 889 h 916"/>
                <a:gd name="T76" fmla="*/ 624 w 890"/>
                <a:gd name="T77" fmla="*/ 870 h 916"/>
                <a:gd name="T78" fmla="*/ 568 w 890"/>
                <a:gd name="T79" fmla="*/ 789 h 916"/>
                <a:gd name="T80" fmla="*/ 513 w 890"/>
                <a:gd name="T81" fmla="*/ 708 h 916"/>
                <a:gd name="T82" fmla="*/ 390 w 890"/>
                <a:gd name="T83" fmla="*/ 730 h 916"/>
                <a:gd name="T84" fmla="*/ 339 w 890"/>
                <a:gd name="T85" fmla="*/ 838 h 916"/>
                <a:gd name="T86" fmla="*/ 285 w 890"/>
                <a:gd name="T87" fmla="*/ 915 h 916"/>
                <a:gd name="T88" fmla="*/ 276 w 890"/>
                <a:gd name="T89" fmla="*/ 867 h 916"/>
                <a:gd name="T90" fmla="*/ 298 w 890"/>
                <a:gd name="T91" fmla="*/ 766 h 916"/>
                <a:gd name="T92" fmla="*/ 324 w 890"/>
                <a:gd name="T93" fmla="*/ 664 h 916"/>
                <a:gd name="T94" fmla="*/ 283 w 890"/>
                <a:gd name="T95" fmla="*/ 583 h 916"/>
                <a:gd name="T96" fmla="*/ 201 w 890"/>
                <a:gd name="T97" fmla="*/ 619 h 916"/>
                <a:gd name="T98" fmla="*/ 88 w 890"/>
                <a:gd name="T99" fmla="*/ 655 h 916"/>
                <a:gd name="T100" fmla="*/ 16 w 890"/>
                <a:gd name="T101" fmla="*/ 655 h 916"/>
                <a:gd name="T102" fmla="*/ 94 w 890"/>
                <a:gd name="T103" fmla="*/ 606 h 916"/>
                <a:gd name="T104" fmla="*/ 162 w 890"/>
                <a:gd name="T105" fmla="*/ 567 h 916"/>
                <a:gd name="T106" fmla="*/ 247 w 890"/>
                <a:gd name="T107" fmla="*/ 504 h 916"/>
                <a:gd name="T108" fmla="*/ 190 w 890"/>
                <a:gd name="T109" fmla="*/ 390 h 916"/>
                <a:gd name="T110" fmla="*/ 81 w 890"/>
                <a:gd name="T111" fmla="*/ 355 h 916"/>
                <a:gd name="T112" fmla="*/ 3 w 890"/>
                <a:gd name="T113" fmla="*/ 307 h 916"/>
                <a:gd name="T114" fmla="*/ 39 w 890"/>
                <a:gd name="T115" fmla="*/ 286 h 916"/>
                <a:gd name="T116" fmla="*/ 115 w 890"/>
                <a:gd name="T117" fmla="*/ 306 h 916"/>
                <a:gd name="T118" fmla="*/ 226 w 890"/>
                <a:gd name="T119" fmla="*/ 327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90" h="916">
                  <a:moveTo>
                    <a:pt x="279" y="334"/>
                  </a:moveTo>
                  <a:lnTo>
                    <a:pt x="292" y="312"/>
                  </a:lnTo>
                  <a:lnTo>
                    <a:pt x="307" y="292"/>
                  </a:lnTo>
                  <a:lnTo>
                    <a:pt x="324" y="276"/>
                  </a:lnTo>
                  <a:lnTo>
                    <a:pt x="313" y="255"/>
                  </a:lnTo>
                  <a:lnTo>
                    <a:pt x="307" y="234"/>
                  </a:lnTo>
                  <a:lnTo>
                    <a:pt x="288" y="202"/>
                  </a:lnTo>
                  <a:lnTo>
                    <a:pt x="274" y="181"/>
                  </a:lnTo>
                  <a:lnTo>
                    <a:pt x="261" y="159"/>
                  </a:lnTo>
                  <a:lnTo>
                    <a:pt x="256" y="139"/>
                  </a:lnTo>
                  <a:lnTo>
                    <a:pt x="256" y="118"/>
                  </a:lnTo>
                  <a:lnTo>
                    <a:pt x="247" y="91"/>
                  </a:lnTo>
                  <a:lnTo>
                    <a:pt x="237" y="70"/>
                  </a:lnTo>
                  <a:lnTo>
                    <a:pt x="226" y="46"/>
                  </a:lnTo>
                  <a:lnTo>
                    <a:pt x="225" y="24"/>
                  </a:lnTo>
                  <a:lnTo>
                    <a:pt x="232" y="10"/>
                  </a:lnTo>
                  <a:lnTo>
                    <a:pt x="247" y="9"/>
                  </a:lnTo>
                  <a:lnTo>
                    <a:pt x="259" y="21"/>
                  </a:lnTo>
                  <a:lnTo>
                    <a:pt x="270" y="46"/>
                  </a:lnTo>
                  <a:lnTo>
                    <a:pt x="280" y="61"/>
                  </a:lnTo>
                  <a:lnTo>
                    <a:pt x="298" y="82"/>
                  </a:lnTo>
                  <a:lnTo>
                    <a:pt x="309" y="88"/>
                  </a:lnTo>
                  <a:lnTo>
                    <a:pt x="315" y="99"/>
                  </a:lnTo>
                  <a:lnTo>
                    <a:pt x="322" y="118"/>
                  </a:lnTo>
                  <a:lnTo>
                    <a:pt x="330" y="141"/>
                  </a:lnTo>
                  <a:lnTo>
                    <a:pt x="339" y="160"/>
                  </a:lnTo>
                  <a:lnTo>
                    <a:pt x="358" y="180"/>
                  </a:lnTo>
                  <a:lnTo>
                    <a:pt x="379" y="205"/>
                  </a:lnTo>
                  <a:lnTo>
                    <a:pt x="399" y="225"/>
                  </a:lnTo>
                  <a:lnTo>
                    <a:pt x="406" y="240"/>
                  </a:lnTo>
                  <a:lnTo>
                    <a:pt x="474" y="241"/>
                  </a:lnTo>
                  <a:lnTo>
                    <a:pt x="495" y="208"/>
                  </a:lnTo>
                  <a:lnTo>
                    <a:pt x="505" y="184"/>
                  </a:lnTo>
                  <a:lnTo>
                    <a:pt x="507" y="160"/>
                  </a:lnTo>
                  <a:lnTo>
                    <a:pt x="510" y="141"/>
                  </a:lnTo>
                  <a:lnTo>
                    <a:pt x="514" y="118"/>
                  </a:lnTo>
                  <a:lnTo>
                    <a:pt x="529" y="94"/>
                  </a:lnTo>
                  <a:lnTo>
                    <a:pt x="540" y="85"/>
                  </a:lnTo>
                  <a:lnTo>
                    <a:pt x="552" y="69"/>
                  </a:lnTo>
                  <a:lnTo>
                    <a:pt x="561" y="45"/>
                  </a:lnTo>
                  <a:lnTo>
                    <a:pt x="571" y="27"/>
                  </a:lnTo>
                  <a:lnTo>
                    <a:pt x="589" y="13"/>
                  </a:lnTo>
                  <a:lnTo>
                    <a:pt x="604" y="0"/>
                  </a:lnTo>
                  <a:lnTo>
                    <a:pt x="613" y="6"/>
                  </a:lnTo>
                  <a:lnTo>
                    <a:pt x="615" y="16"/>
                  </a:lnTo>
                  <a:lnTo>
                    <a:pt x="606" y="27"/>
                  </a:lnTo>
                  <a:lnTo>
                    <a:pt x="603" y="34"/>
                  </a:lnTo>
                  <a:lnTo>
                    <a:pt x="600" y="49"/>
                  </a:lnTo>
                  <a:lnTo>
                    <a:pt x="600" y="79"/>
                  </a:lnTo>
                  <a:lnTo>
                    <a:pt x="600" y="103"/>
                  </a:lnTo>
                  <a:lnTo>
                    <a:pt x="592" y="124"/>
                  </a:lnTo>
                  <a:lnTo>
                    <a:pt x="583" y="145"/>
                  </a:lnTo>
                  <a:lnTo>
                    <a:pt x="576" y="162"/>
                  </a:lnTo>
                  <a:lnTo>
                    <a:pt x="574" y="186"/>
                  </a:lnTo>
                  <a:lnTo>
                    <a:pt x="574" y="216"/>
                  </a:lnTo>
                  <a:lnTo>
                    <a:pt x="568" y="244"/>
                  </a:lnTo>
                  <a:lnTo>
                    <a:pt x="568" y="282"/>
                  </a:lnTo>
                  <a:lnTo>
                    <a:pt x="588" y="300"/>
                  </a:lnTo>
                  <a:lnTo>
                    <a:pt x="607" y="325"/>
                  </a:lnTo>
                  <a:lnTo>
                    <a:pt x="645" y="325"/>
                  </a:lnTo>
                  <a:lnTo>
                    <a:pt x="678" y="312"/>
                  </a:lnTo>
                  <a:lnTo>
                    <a:pt x="697" y="292"/>
                  </a:lnTo>
                  <a:lnTo>
                    <a:pt x="720" y="277"/>
                  </a:lnTo>
                  <a:lnTo>
                    <a:pt x="777" y="274"/>
                  </a:lnTo>
                  <a:lnTo>
                    <a:pt x="801" y="265"/>
                  </a:lnTo>
                  <a:lnTo>
                    <a:pt x="816" y="253"/>
                  </a:lnTo>
                  <a:lnTo>
                    <a:pt x="859" y="252"/>
                  </a:lnTo>
                  <a:lnTo>
                    <a:pt x="865" y="265"/>
                  </a:lnTo>
                  <a:lnTo>
                    <a:pt x="861" y="279"/>
                  </a:lnTo>
                  <a:lnTo>
                    <a:pt x="843" y="288"/>
                  </a:lnTo>
                  <a:lnTo>
                    <a:pt x="819" y="300"/>
                  </a:lnTo>
                  <a:lnTo>
                    <a:pt x="796" y="324"/>
                  </a:lnTo>
                  <a:lnTo>
                    <a:pt x="786" y="334"/>
                  </a:lnTo>
                  <a:lnTo>
                    <a:pt x="765" y="343"/>
                  </a:lnTo>
                  <a:lnTo>
                    <a:pt x="735" y="352"/>
                  </a:lnTo>
                  <a:lnTo>
                    <a:pt x="714" y="367"/>
                  </a:lnTo>
                  <a:lnTo>
                    <a:pt x="687" y="390"/>
                  </a:lnTo>
                  <a:lnTo>
                    <a:pt x="669" y="409"/>
                  </a:lnTo>
                  <a:lnTo>
                    <a:pt x="649" y="420"/>
                  </a:lnTo>
                  <a:lnTo>
                    <a:pt x="648" y="481"/>
                  </a:lnTo>
                  <a:lnTo>
                    <a:pt x="673" y="510"/>
                  </a:lnTo>
                  <a:lnTo>
                    <a:pt x="703" y="526"/>
                  </a:lnTo>
                  <a:lnTo>
                    <a:pt x="730" y="531"/>
                  </a:lnTo>
                  <a:lnTo>
                    <a:pt x="751" y="535"/>
                  </a:lnTo>
                  <a:lnTo>
                    <a:pt x="777" y="549"/>
                  </a:lnTo>
                  <a:lnTo>
                    <a:pt x="795" y="567"/>
                  </a:lnTo>
                  <a:lnTo>
                    <a:pt x="819" y="577"/>
                  </a:lnTo>
                  <a:lnTo>
                    <a:pt x="846" y="583"/>
                  </a:lnTo>
                  <a:lnTo>
                    <a:pt x="861" y="592"/>
                  </a:lnTo>
                  <a:lnTo>
                    <a:pt x="874" y="606"/>
                  </a:lnTo>
                  <a:lnTo>
                    <a:pt x="889" y="621"/>
                  </a:lnTo>
                  <a:lnTo>
                    <a:pt x="888" y="634"/>
                  </a:lnTo>
                  <a:lnTo>
                    <a:pt x="867" y="637"/>
                  </a:lnTo>
                  <a:lnTo>
                    <a:pt x="853" y="631"/>
                  </a:lnTo>
                  <a:lnTo>
                    <a:pt x="832" y="618"/>
                  </a:lnTo>
                  <a:lnTo>
                    <a:pt x="807" y="618"/>
                  </a:lnTo>
                  <a:lnTo>
                    <a:pt x="780" y="618"/>
                  </a:lnTo>
                  <a:lnTo>
                    <a:pt x="759" y="615"/>
                  </a:lnTo>
                  <a:lnTo>
                    <a:pt x="736" y="592"/>
                  </a:lnTo>
                  <a:lnTo>
                    <a:pt x="718" y="588"/>
                  </a:lnTo>
                  <a:lnTo>
                    <a:pt x="684" y="588"/>
                  </a:lnTo>
                  <a:lnTo>
                    <a:pt x="615" y="588"/>
                  </a:lnTo>
                  <a:lnTo>
                    <a:pt x="604" y="606"/>
                  </a:lnTo>
                  <a:lnTo>
                    <a:pt x="589" y="621"/>
                  </a:lnTo>
                  <a:lnTo>
                    <a:pt x="576" y="628"/>
                  </a:lnTo>
                  <a:lnTo>
                    <a:pt x="580" y="666"/>
                  </a:lnTo>
                  <a:lnTo>
                    <a:pt x="600" y="702"/>
                  </a:lnTo>
                  <a:lnTo>
                    <a:pt x="618" y="723"/>
                  </a:lnTo>
                  <a:lnTo>
                    <a:pt x="630" y="753"/>
                  </a:lnTo>
                  <a:lnTo>
                    <a:pt x="631" y="787"/>
                  </a:lnTo>
                  <a:lnTo>
                    <a:pt x="640" y="807"/>
                  </a:lnTo>
                  <a:lnTo>
                    <a:pt x="654" y="838"/>
                  </a:lnTo>
                  <a:lnTo>
                    <a:pt x="664" y="862"/>
                  </a:lnTo>
                  <a:lnTo>
                    <a:pt x="664" y="889"/>
                  </a:lnTo>
                  <a:lnTo>
                    <a:pt x="654" y="898"/>
                  </a:lnTo>
                  <a:lnTo>
                    <a:pt x="642" y="898"/>
                  </a:lnTo>
                  <a:lnTo>
                    <a:pt x="624" y="870"/>
                  </a:lnTo>
                  <a:lnTo>
                    <a:pt x="612" y="837"/>
                  </a:lnTo>
                  <a:lnTo>
                    <a:pt x="583" y="808"/>
                  </a:lnTo>
                  <a:lnTo>
                    <a:pt x="568" y="789"/>
                  </a:lnTo>
                  <a:lnTo>
                    <a:pt x="556" y="760"/>
                  </a:lnTo>
                  <a:lnTo>
                    <a:pt x="549" y="738"/>
                  </a:lnTo>
                  <a:lnTo>
                    <a:pt x="513" y="708"/>
                  </a:lnTo>
                  <a:lnTo>
                    <a:pt x="489" y="682"/>
                  </a:lnTo>
                  <a:lnTo>
                    <a:pt x="415" y="684"/>
                  </a:lnTo>
                  <a:lnTo>
                    <a:pt x="390" y="730"/>
                  </a:lnTo>
                  <a:lnTo>
                    <a:pt x="372" y="759"/>
                  </a:lnTo>
                  <a:lnTo>
                    <a:pt x="361" y="798"/>
                  </a:lnTo>
                  <a:lnTo>
                    <a:pt x="339" y="838"/>
                  </a:lnTo>
                  <a:lnTo>
                    <a:pt x="316" y="874"/>
                  </a:lnTo>
                  <a:lnTo>
                    <a:pt x="294" y="907"/>
                  </a:lnTo>
                  <a:lnTo>
                    <a:pt x="285" y="915"/>
                  </a:lnTo>
                  <a:lnTo>
                    <a:pt x="268" y="909"/>
                  </a:lnTo>
                  <a:lnTo>
                    <a:pt x="268" y="894"/>
                  </a:lnTo>
                  <a:lnTo>
                    <a:pt x="276" y="867"/>
                  </a:lnTo>
                  <a:lnTo>
                    <a:pt x="291" y="837"/>
                  </a:lnTo>
                  <a:lnTo>
                    <a:pt x="294" y="790"/>
                  </a:lnTo>
                  <a:lnTo>
                    <a:pt x="298" y="766"/>
                  </a:lnTo>
                  <a:lnTo>
                    <a:pt x="313" y="744"/>
                  </a:lnTo>
                  <a:lnTo>
                    <a:pt x="319" y="699"/>
                  </a:lnTo>
                  <a:lnTo>
                    <a:pt x="324" y="664"/>
                  </a:lnTo>
                  <a:lnTo>
                    <a:pt x="336" y="637"/>
                  </a:lnTo>
                  <a:lnTo>
                    <a:pt x="309" y="609"/>
                  </a:lnTo>
                  <a:lnTo>
                    <a:pt x="283" y="583"/>
                  </a:lnTo>
                  <a:lnTo>
                    <a:pt x="271" y="577"/>
                  </a:lnTo>
                  <a:lnTo>
                    <a:pt x="231" y="601"/>
                  </a:lnTo>
                  <a:lnTo>
                    <a:pt x="201" y="619"/>
                  </a:lnTo>
                  <a:lnTo>
                    <a:pt x="162" y="633"/>
                  </a:lnTo>
                  <a:lnTo>
                    <a:pt x="118" y="640"/>
                  </a:lnTo>
                  <a:lnTo>
                    <a:pt x="88" y="655"/>
                  </a:lnTo>
                  <a:lnTo>
                    <a:pt x="63" y="666"/>
                  </a:lnTo>
                  <a:lnTo>
                    <a:pt x="27" y="666"/>
                  </a:lnTo>
                  <a:lnTo>
                    <a:pt x="16" y="655"/>
                  </a:lnTo>
                  <a:lnTo>
                    <a:pt x="30" y="642"/>
                  </a:lnTo>
                  <a:lnTo>
                    <a:pt x="67" y="628"/>
                  </a:lnTo>
                  <a:lnTo>
                    <a:pt x="94" y="606"/>
                  </a:lnTo>
                  <a:lnTo>
                    <a:pt x="120" y="588"/>
                  </a:lnTo>
                  <a:lnTo>
                    <a:pt x="136" y="576"/>
                  </a:lnTo>
                  <a:lnTo>
                    <a:pt x="162" y="567"/>
                  </a:lnTo>
                  <a:lnTo>
                    <a:pt x="204" y="531"/>
                  </a:lnTo>
                  <a:lnTo>
                    <a:pt x="231" y="510"/>
                  </a:lnTo>
                  <a:lnTo>
                    <a:pt x="247" y="504"/>
                  </a:lnTo>
                  <a:lnTo>
                    <a:pt x="250" y="429"/>
                  </a:lnTo>
                  <a:lnTo>
                    <a:pt x="204" y="396"/>
                  </a:lnTo>
                  <a:lnTo>
                    <a:pt x="190" y="390"/>
                  </a:lnTo>
                  <a:lnTo>
                    <a:pt x="129" y="385"/>
                  </a:lnTo>
                  <a:lnTo>
                    <a:pt x="105" y="369"/>
                  </a:lnTo>
                  <a:lnTo>
                    <a:pt x="81" y="355"/>
                  </a:lnTo>
                  <a:lnTo>
                    <a:pt x="63" y="345"/>
                  </a:lnTo>
                  <a:lnTo>
                    <a:pt x="34" y="339"/>
                  </a:lnTo>
                  <a:lnTo>
                    <a:pt x="3" y="307"/>
                  </a:lnTo>
                  <a:lnTo>
                    <a:pt x="0" y="291"/>
                  </a:lnTo>
                  <a:lnTo>
                    <a:pt x="9" y="285"/>
                  </a:lnTo>
                  <a:lnTo>
                    <a:pt x="39" y="286"/>
                  </a:lnTo>
                  <a:lnTo>
                    <a:pt x="67" y="301"/>
                  </a:lnTo>
                  <a:lnTo>
                    <a:pt x="85" y="304"/>
                  </a:lnTo>
                  <a:lnTo>
                    <a:pt x="115" y="306"/>
                  </a:lnTo>
                  <a:lnTo>
                    <a:pt x="148" y="318"/>
                  </a:lnTo>
                  <a:lnTo>
                    <a:pt x="165" y="324"/>
                  </a:lnTo>
                  <a:lnTo>
                    <a:pt x="226" y="327"/>
                  </a:lnTo>
                  <a:lnTo>
                    <a:pt x="258" y="334"/>
                  </a:lnTo>
                  <a:lnTo>
                    <a:pt x="279" y="334"/>
                  </a:lnTo>
                </a:path>
              </a:pathLst>
            </a:cu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  <p:grpSp>
        <p:nvGrpSpPr>
          <p:cNvPr id="1027" name="Group 1032"/>
          <p:cNvGrpSpPr>
            <a:grpSpLocks/>
          </p:cNvGrpSpPr>
          <p:nvPr/>
        </p:nvGrpSpPr>
        <p:grpSpPr bwMode="auto">
          <a:xfrm>
            <a:off x="1576388" y="1631950"/>
            <a:ext cx="7566025" cy="188913"/>
            <a:chOff x="993" y="1028"/>
            <a:chExt cx="4766" cy="119"/>
          </a:xfrm>
        </p:grpSpPr>
        <p:sp>
          <p:nvSpPr>
            <p:cNvPr id="123913" name="Rectangle 1033"/>
            <p:cNvSpPr>
              <a:spLocks noChangeArrowheads="1"/>
            </p:cNvSpPr>
            <p:nvPr/>
          </p:nvSpPr>
          <p:spPr bwMode="ltGray">
            <a:xfrm>
              <a:off x="996" y="1035"/>
              <a:ext cx="4763" cy="106"/>
            </a:xfrm>
            <a:prstGeom prst="rect">
              <a:avLst/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23914" name="Line 1034"/>
            <p:cNvSpPr>
              <a:spLocks noChangeShapeType="1"/>
            </p:cNvSpPr>
            <p:nvPr/>
          </p:nvSpPr>
          <p:spPr bwMode="ltGray">
            <a:xfrm>
              <a:off x="999" y="1145"/>
              <a:ext cx="4760" cy="0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23915" name="Line 1035"/>
            <p:cNvSpPr>
              <a:spLocks noChangeShapeType="1"/>
            </p:cNvSpPr>
            <p:nvPr/>
          </p:nvSpPr>
          <p:spPr bwMode="ltGray">
            <a:xfrm>
              <a:off x="999" y="1121"/>
              <a:ext cx="4760" cy="0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23916" name="Line 1036"/>
            <p:cNvSpPr>
              <a:spLocks noChangeShapeType="1"/>
            </p:cNvSpPr>
            <p:nvPr/>
          </p:nvSpPr>
          <p:spPr bwMode="ltGray">
            <a:xfrm>
              <a:off x="999" y="1091"/>
              <a:ext cx="4760" cy="0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23917" name="Line 1037"/>
            <p:cNvSpPr>
              <a:spLocks noChangeShapeType="1"/>
            </p:cNvSpPr>
            <p:nvPr/>
          </p:nvSpPr>
          <p:spPr bwMode="ltGray">
            <a:xfrm>
              <a:off x="999" y="1057"/>
              <a:ext cx="4760" cy="0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23918" name="Freeform 1038"/>
            <p:cNvSpPr>
              <a:spLocks/>
            </p:cNvSpPr>
            <p:nvPr/>
          </p:nvSpPr>
          <p:spPr bwMode="ltGray">
            <a:xfrm>
              <a:off x="993" y="1028"/>
              <a:ext cx="4765" cy="119"/>
            </a:xfrm>
            <a:custGeom>
              <a:avLst/>
              <a:gdLst>
                <a:gd name="T0" fmla="*/ 0 w 4765"/>
                <a:gd name="T1" fmla="*/ 118 h 119"/>
                <a:gd name="T2" fmla="*/ 0 w 4765"/>
                <a:gd name="T3" fmla="*/ 0 h 119"/>
                <a:gd name="T4" fmla="*/ 4764 w 4765"/>
                <a:gd name="T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65" h="119">
                  <a:moveTo>
                    <a:pt x="0" y="118"/>
                  </a:moveTo>
                  <a:lnTo>
                    <a:pt x="0" y="0"/>
                  </a:lnTo>
                  <a:lnTo>
                    <a:pt x="4764" y="0"/>
                  </a:lnTo>
                </a:path>
              </a:pathLst>
            </a:custGeom>
            <a:noFill/>
            <a:ln w="12700" cap="rnd" cmpd="sng">
              <a:solidFill>
                <a:srgbClr val="FFCC66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123919" name="Rectangle 1039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04800"/>
            <a:ext cx="764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23920" name="Rectangle 104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9550" y="1981200"/>
            <a:ext cx="76263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23921" name="Rectangle 104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1138" y="6248400"/>
            <a:ext cx="1782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3922" name="Rectangle 104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973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3923" name="Rectangle 104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40FF3AC3-3ED7-B94D-92A5-B067E28A99C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Osaka" charset="0"/>
          <a:ea typeface="Osaka" charset="0"/>
          <a:cs typeface="Osaka" charset="0"/>
        </a:defRPr>
      </a:lvl2pPr>
      <a:lvl3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Osaka" charset="0"/>
          <a:ea typeface="Osaka" charset="0"/>
          <a:cs typeface="Osaka" charset="0"/>
        </a:defRPr>
      </a:lvl3pPr>
      <a:lvl4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Osaka" charset="0"/>
          <a:ea typeface="Osaka" charset="0"/>
          <a:cs typeface="Osaka" charset="0"/>
        </a:defRPr>
      </a:lvl4pPr>
      <a:lvl5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Osaka" charset="0"/>
          <a:ea typeface="Osaka" charset="0"/>
          <a:cs typeface="Osak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Osaka" charset="0"/>
          <a:ea typeface="Osaka" charset="0"/>
          <a:cs typeface="Osak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Osaka" charset="0"/>
          <a:ea typeface="Osaka" charset="0"/>
          <a:cs typeface="Osak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Osaka" charset="0"/>
          <a:ea typeface="Osaka" charset="0"/>
          <a:cs typeface="Osak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Osaka" charset="0"/>
          <a:ea typeface="Osaka" charset="0"/>
          <a:cs typeface="Osak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95000"/>
        <a:buFont typeface="Wingdings" charset="0"/>
        <a:buChar char="¬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Times New Roman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Times New Roman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Times New Roman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Times New Roman" charset="0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AVALON~7.MP3" TargetMode="External"/><Relationship Id="rId2" Type="http://schemas.openxmlformats.org/officeDocument/2006/relationships/audio" Target="AVALON~7.MP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65.png"/><Relationship Id="rId1" Type="http://schemas.microsoft.com/office/2007/relationships/media" Target="file://localhost/Users/moto/Sites/2002_KOBA_Site/public_html/Studycontents/download_files/Yakushima_PP/RMOV1141.AVI" TargetMode="External"/><Relationship Id="rId2" Type="http://schemas.openxmlformats.org/officeDocument/2006/relationships/video" Target="file://localhost/Users/moto/Sites/2002_KOBA_Site/public_html/Studycontents/download_files/Yakushima_PP/RMOV1141.AVI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68.png"/><Relationship Id="rId1" Type="http://schemas.microsoft.com/office/2007/relationships/media" Target="file://localhost/Users/moto/Sites/2002_KOBA_Site/public_html/Studycontents/download_files/Yakushima_PP/RMOV1152.AVI" TargetMode="External"/><Relationship Id="rId2" Type="http://schemas.openxmlformats.org/officeDocument/2006/relationships/video" Target="file://localhost/Users/moto/Sites/2002_KOBA_Site/public_html/Studycontents/download_files/Yakushima_PP/RMOV1152.AVI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72.png"/><Relationship Id="rId1" Type="http://schemas.microsoft.com/office/2007/relationships/media" Target="file://localhost/Users/moto/Sites/2002_KOBA_Site/public_html/Studycontents/download_files/Yakushima_PP/RMOV1163.AVI" TargetMode="External"/><Relationship Id="rId2" Type="http://schemas.openxmlformats.org/officeDocument/2006/relationships/video" Target="file://localhost/Users/moto/Sites/2002_KOBA_Site/public_html/Studycontents/download_files/Yakushima_PP/RMOV1163.AVI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7.jpeg"/><Relationship Id="rId5" Type="http://schemas.openxmlformats.org/officeDocument/2006/relationships/image" Target="../media/image3.png"/><Relationship Id="rId1" Type="http://schemas.microsoft.com/office/2007/relationships/media" Target="m1.mp3" TargetMode="External"/><Relationship Id="rId2" Type="http://schemas.openxmlformats.org/officeDocument/2006/relationships/audio" Target="m1.mp3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audio" Target="../media/audio1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4" Type="http://schemas.openxmlformats.org/officeDocument/2006/relationships/audio" Target="../media/audio3.bin"/><Relationship Id="rId5" Type="http://schemas.openxmlformats.org/officeDocument/2006/relationships/audio" Target="../media/audio4.bin"/><Relationship Id="rId6" Type="http://schemas.openxmlformats.org/officeDocument/2006/relationships/audio" Target="../media/audio5.bin"/><Relationship Id="rId7" Type="http://schemas.openxmlformats.org/officeDocument/2006/relationships/image" Target="../media/image78.png"/><Relationship Id="rId8" Type="http://schemas.openxmlformats.org/officeDocument/2006/relationships/image" Target="../media/image79.jpeg"/><Relationship Id="rId9" Type="http://schemas.openxmlformats.org/officeDocument/2006/relationships/image" Target="../media/image80.jpeg"/><Relationship Id="rId10" Type="http://schemas.openxmlformats.org/officeDocument/2006/relationships/image" Target="../media/image81.jpeg"/><Relationship Id="rId11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Relationship Id="rId3" Type="http://schemas.openxmlformats.org/officeDocument/2006/relationships/image" Target="../media/image8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9.png"/><Relationship Id="rId1" Type="http://schemas.microsoft.com/office/2007/relationships/media" Target="file://localhost/Users/moto/Sites/2002_KOBA_Site/public_html/Studycontents/download_files/Yakushima_PP/RMOV1324.AVI" TargetMode="External"/><Relationship Id="rId2" Type="http://schemas.openxmlformats.org/officeDocument/2006/relationships/video" Target="file://localhost/Users/moto/Sites/2002_KOBA_Site/public_html/Studycontents/download_files/Yakushima_PP/RMOV1324.AVI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6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屋久島全段彩図.bmp                                             00011296 iBook_OS9                      BF5458F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88392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AVALON~7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858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3505200"/>
            <a:ext cx="6400800" cy="762000"/>
          </a:xfrm>
        </p:spPr>
        <p:txBody>
          <a:bodyPr/>
          <a:lstStyle/>
          <a:p>
            <a:pPr>
              <a:defRPr/>
            </a:pPr>
            <a:r>
              <a:rPr kumimoji="0" lang="ja-JP" altLang="en-US" dirty="0" smtClean="0">
                <a:solidFill>
                  <a:schemeClr val="bg2"/>
                </a:solidFill>
              </a:rPr>
              <a:t>トレッキングと地球科学から</a:t>
            </a:r>
            <a:endParaRPr kumimoji="0" lang="en-US" altLang="ja-JP" dirty="0" smtClean="0">
              <a:solidFill>
                <a:schemeClr val="bg2"/>
              </a:solidFill>
            </a:endParaRPr>
          </a:p>
          <a:p>
            <a:pPr>
              <a:defRPr/>
            </a:pPr>
            <a:endParaRPr kumimoji="0" lang="ja-JP" altLang="en-US" dirty="0" smtClean="0">
              <a:solidFill>
                <a:schemeClr val="bg2"/>
              </a:solidFill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0" y="2438400"/>
            <a:ext cx="3733800" cy="1143000"/>
          </a:xfrm>
        </p:spPr>
        <p:txBody>
          <a:bodyPr/>
          <a:lstStyle/>
          <a:p>
            <a:pPr>
              <a:defRPr/>
            </a:pPr>
            <a:r>
              <a:rPr lang="ja-JP" altLang="en-US" smtClean="0">
                <a:solidFill>
                  <a:schemeClr val="bg2"/>
                </a:solidFill>
              </a:rPr>
              <a:t>屋久島の自然</a:t>
            </a:r>
            <a:endParaRPr lang="ja-JP" alt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屋久杉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9550" y="1981200"/>
            <a:ext cx="7626350" cy="2057400"/>
          </a:xfrm>
        </p:spPr>
        <p:txBody>
          <a:bodyPr/>
          <a:lstStyle/>
          <a:p>
            <a:pPr>
              <a:defRPr/>
            </a:pPr>
            <a:r>
              <a:rPr kumimoji="0" lang="ja-JP" altLang="en-US" smtClean="0"/>
              <a:t>歴史</a:t>
            </a:r>
            <a:endParaRPr kumimoji="0" lang="en-US" altLang="ja-JP" smtClean="0"/>
          </a:p>
          <a:p>
            <a:pPr>
              <a:defRPr/>
            </a:pPr>
            <a:r>
              <a:rPr kumimoji="0" lang="ja-JP" altLang="en-US" smtClean="0"/>
              <a:t>残存量，分布</a:t>
            </a:r>
            <a:endParaRPr kumimoji="0" lang="en-US" altLang="ja-JP" smtClean="0"/>
          </a:p>
          <a:p>
            <a:pPr>
              <a:defRPr/>
            </a:pPr>
            <a:r>
              <a:rPr kumimoji="0" lang="ja-JP" altLang="en-US" smtClean="0"/>
              <a:t>屋久杉を生んだ自然環境　</a:t>
            </a:r>
            <a:r>
              <a:rPr kumimoji="0" lang="en-US" altLang="ja-JP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9082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7645400" cy="533400"/>
          </a:xfrm>
        </p:spPr>
        <p:txBody>
          <a:bodyPr/>
          <a:lstStyle/>
          <a:p>
            <a:pPr>
              <a:defRPr/>
            </a:pPr>
            <a:r>
              <a:rPr lang="ja-JP" altLang="en-US" smtClean="0"/>
              <a:t>歴　史</a:t>
            </a:r>
          </a:p>
        </p:txBody>
      </p:sp>
      <p:sp>
        <p:nvSpPr>
          <p:cNvPr id="9113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90600" y="2133600"/>
            <a:ext cx="8153400" cy="4724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kumimoji="0" lang="ja-JP" altLang="en-US" sz="2800" smtClean="0"/>
              <a:t>緻密で樹脂分を多く含む。鶉杢（ウズラ木目）</a:t>
            </a:r>
            <a:endParaRPr kumimoji="0" lang="en-US" altLang="ja-JP" sz="2800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sz="2800" smtClean="0"/>
              <a:t>屋久島の天然スギは，樹齢１０００年以上をヤクスギ（屋久杉），３８０年以下をコスギ（小杉）に分類。その間に年代に大きなギャップ</a:t>
            </a:r>
            <a:endParaRPr kumimoji="0" lang="en-US" altLang="ja-JP" sz="2800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sz="2800" smtClean="0"/>
              <a:t>屋久島の儒学者・泊如竹（とまりじょちく）が，薩摩藩主島津久光に献案し，約３８０年前ごろから伐採が始まる。</a:t>
            </a:r>
            <a:endParaRPr kumimoji="0" lang="en-US" altLang="ja-JP" sz="2800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sz="2800" smtClean="0"/>
              <a:t>緻密で耐久性があり加工しやすい。平木（屋根に敷く板）として利用。</a:t>
            </a:r>
            <a:endParaRPr kumimoji="0" lang="en-US" altLang="ja-JP" sz="2800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sz="2800" smtClean="0"/>
              <a:t>昭和</a:t>
            </a:r>
            <a:r>
              <a:rPr kumimoji="0" lang="en-US" altLang="ja-JP" sz="2800" smtClean="0"/>
              <a:t>30〜40</a:t>
            </a:r>
            <a:r>
              <a:rPr kumimoji="0" lang="ja-JP" altLang="en-US" sz="2800" smtClean="0"/>
              <a:t>年代高度経済成長時代に大量伐採。</a:t>
            </a:r>
          </a:p>
        </p:txBody>
      </p:sp>
    </p:spTree>
    <p:extLst>
      <p:ext uri="{BB962C8B-B14F-4D97-AF65-F5344CB8AC3E}">
        <p14:creationId xmlns:p14="http://schemas.microsoft.com/office/powerpoint/2010/main" val="230097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469063" y="304800"/>
            <a:ext cx="2624137" cy="609600"/>
          </a:xfrm>
        </p:spPr>
        <p:txBody>
          <a:bodyPr/>
          <a:lstStyle/>
          <a:p>
            <a:pPr>
              <a:defRPr/>
            </a:pPr>
            <a:r>
              <a:rPr lang="ja-JP" altLang="en-US" smtClean="0"/>
              <a:t>残存量</a:t>
            </a:r>
          </a:p>
        </p:txBody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371600" y="2362200"/>
            <a:ext cx="7772400" cy="4495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kumimoji="0" lang="ja-JP" altLang="en-US" sz="2800" smtClean="0"/>
              <a:t>ヤクスギは，標高６００ｍ</a:t>
            </a:r>
            <a:r>
              <a:rPr kumimoji="0" lang="en-US" altLang="ja-JP" sz="2800" smtClean="0"/>
              <a:t>〜</a:t>
            </a:r>
            <a:r>
              <a:rPr kumimoji="0" lang="ja-JP" altLang="en-US" sz="2800" smtClean="0"/>
              <a:t>１</a:t>
            </a:r>
            <a:r>
              <a:rPr kumimoji="0" lang="en-US" altLang="ja-JP" sz="2800" smtClean="0"/>
              <a:t>,</a:t>
            </a:r>
            <a:r>
              <a:rPr kumimoji="0" lang="ja-JP" altLang="en-US" sz="2800" smtClean="0"/>
              <a:t>６００ｍぐらいまでの地帯に点在。巨大杉は</a:t>
            </a:r>
            <a:r>
              <a:rPr kumimoji="0" lang="en-US" altLang="ja-JP" sz="2800" smtClean="0"/>
              <a:t>1200m</a:t>
            </a:r>
            <a:r>
              <a:rPr kumimoji="0" lang="ja-JP" altLang="en-US" sz="2800" smtClean="0"/>
              <a:t>付近。</a:t>
            </a:r>
            <a:endParaRPr kumimoji="0" lang="en-US" altLang="ja-JP" sz="2800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sz="2800" smtClean="0"/>
              <a:t>モミ，ツガの針葉樹や，ミヤコダラ，ヤマグルマ，ヒメシャラ，シャクナゲ，カシ類等の広葉樹の中に混生している。</a:t>
            </a:r>
            <a:endParaRPr kumimoji="0" lang="en-US" altLang="ja-JP" sz="2800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sz="2800" smtClean="0"/>
              <a:t>屋久島の森林総蓄積は</a:t>
            </a:r>
            <a:r>
              <a:rPr kumimoji="0" lang="en-US" altLang="ja-JP" sz="2800" smtClean="0"/>
              <a:t>780</a:t>
            </a:r>
            <a:r>
              <a:rPr kumimoji="0" lang="ja-JP" altLang="en-US" sz="2800" smtClean="0"/>
              <a:t>万</a:t>
            </a:r>
            <a:r>
              <a:rPr kumimoji="0" lang="en-US" altLang="ja-JP" sz="2800" smtClean="0"/>
              <a:t>m</a:t>
            </a:r>
            <a:r>
              <a:rPr kumimoji="0" lang="en-US" altLang="ja-JP" sz="4000" baseline="30000" smtClean="0"/>
              <a:t>3</a:t>
            </a:r>
            <a:r>
              <a:rPr kumimoji="0" lang="ja-JP" altLang="en-US" sz="2800" smtClean="0"/>
              <a:t>，うちヤクスギ（含コスギ）天然林は約</a:t>
            </a:r>
            <a:r>
              <a:rPr kumimoji="0" lang="en-US" altLang="ja-JP" sz="2800" smtClean="0"/>
              <a:t>123</a:t>
            </a:r>
            <a:r>
              <a:rPr kumimoji="0" lang="ja-JP" altLang="en-US" sz="2800" smtClean="0"/>
              <a:t>万</a:t>
            </a:r>
            <a:r>
              <a:rPr kumimoji="0" lang="en-US" altLang="ja-JP" sz="2800" smtClean="0"/>
              <a:t>m</a:t>
            </a:r>
            <a:r>
              <a:rPr kumimoji="0" lang="ja-JP" altLang="en-US" sz="4000" baseline="30000" smtClean="0"/>
              <a:t>３</a:t>
            </a:r>
            <a:r>
              <a:rPr kumimoji="0" lang="ja-JP" altLang="en-US" sz="4000" smtClean="0"/>
              <a:t>。</a:t>
            </a:r>
            <a:endParaRPr kumimoji="0" lang="en-US" altLang="ja-JP" sz="2800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sz="2800" smtClean="0"/>
              <a:t>であるといわれている（この中にはもちろんコスギも含まれている）。</a:t>
            </a:r>
          </a:p>
        </p:txBody>
      </p:sp>
    </p:spTree>
    <p:extLst>
      <p:ext uri="{BB962C8B-B14F-4D97-AF65-F5344CB8AC3E}">
        <p14:creationId xmlns:p14="http://schemas.microsoft.com/office/powerpoint/2010/main" val="89890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4" descr="屋久島の植生図.JPG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934200" y="0"/>
            <a:ext cx="2209800" cy="533400"/>
          </a:xfrm>
        </p:spPr>
        <p:txBody>
          <a:bodyPr/>
          <a:lstStyle/>
          <a:p>
            <a:pPr>
              <a:defRPr/>
            </a:pPr>
            <a:r>
              <a:rPr lang="ja-JP" altLang="en-US" sz="3600" smtClean="0"/>
              <a:t>平面分布</a:t>
            </a:r>
          </a:p>
        </p:txBody>
      </p:sp>
      <p:pic>
        <p:nvPicPr>
          <p:cNvPr id="106499" name="Picture 5" descr="屋久島植生図凡例.JPG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85800"/>
            <a:ext cx="4191000" cy="719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21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5943600"/>
            <a:ext cx="2209800" cy="609600"/>
          </a:xfrm>
        </p:spPr>
        <p:txBody>
          <a:bodyPr/>
          <a:lstStyle/>
          <a:p>
            <a:pPr>
              <a:defRPr/>
            </a:pPr>
            <a:r>
              <a:rPr lang="ja-JP" altLang="en-US" sz="3600" smtClean="0"/>
              <a:t>垂直分布</a:t>
            </a:r>
          </a:p>
        </p:txBody>
      </p:sp>
      <p:pic>
        <p:nvPicPr>
          <p:cNvPr id="107522" name="Picture 4" descr="屋久島植生垂直構造3.jpg                                        0001129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5334000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5" descr="屋久島植生垂直構造2.jpg                                        0001129D iBook_OS9                      BF5458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0"/>
            <a:ext cx="4159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77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ja-JP" altLang="en-US" smtClean="0"/>
              <a:t>屋久杉を生んだ自然環境　</a:t>
            </a:r>
            <a:r>
              <a:rPr lang="en-US" altLang="ja-JP" smtClean="0"/>
              <a:t>?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981200"/>
            <a:ext cx="7924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ja-JP" altLang="en-US" sz="2800">
                <a:latin typeface="Osaka" charset="0"/>
                <a:ea typeface="Osaka" charset="0"/>
                <a:cs typeface="Osaka" charset="0"/>
              </a:rPr>
              <a:t>花崗岩土壌が貧弱だから，成長が遅く，年輪が緻密になるという。</a:t>
            </a:r>
            <a:endParaRPr kumimoji="0" lang="en-US" altLang="ja-JP" sz="2800">
              <a:latin typeface="Osaka" charset="0"/>
              <a:ea typeface="Osaka" charset="0"/>
              <a:cs typeface="Osaka" charset="0"/>
            </a:endParaRPr>
          </a:p>
          <a:p>
            <a:pPr>
              <a:lnSpc>
                <a:spcPct val="90000"/>
              </a:lnSpc>
            </a:pPr>
            <a:r>
              <a:rPr kumimoji="0" lang="ja-JP" altLang="en-US" sz="2800">
                <a:latin typeface="Osaka" charset="0"/>
                <a:ea typeface="Osaka" charset="0"/>
                <a:cs typeface="Osaka" charset="0"/>
              </a:rPr>
              <a:t>花崗岩山地と多雨，か。</a:t>
            </a:r>
            <a:endParaRPr kumimoji="0" lang="en-US" altLang="ja-JP" sz="2800">
              <a:latin typeface="Osaka" charset="0"/>
              <a:ea typeface="Osaka" charset="0"/>
              <a:cs typeface="Osaka" charset="0"/>
            </a:endParaRPr>
          </a:p>
          <a:p>
            <a:pPr lvl="1">
              <a:lnSpc>
                <a:spcPct val="90000"/>
              </a:lnSpc>
            </a:pPr>
            <a:r>
              <a:rPr kumimoji="0" lang="ja-JP" altLang="en-US" sz="2400">
                <a:ea typeface="Osaka" charset="0"/>
                <a:cs typeface="Osaka" charset="0"/>
              </a:rPr>
              <a:t>花崗岩上では土壌の熟成が厳しい。</a:t>
            </a:r>
            <a:endParaRPr kumimoji="0" lang="en-US" altLang="ja-JP" sz="2400">
              <a:ea typeface="Osaka" charset="0"/>
              <a:cs typeface="Osaka" charset="0"/>
            </a:endParaRPr>
          </a:p>
          <a:p>
            <a:pPr lvl="1">
              <a:lnSpc>
                <a:spcPct val="90000"/>
              </a:lnSpc>
            </a:pPr>
            <a:r>
              <a:rPr kumimoji="0" lang="ja-JP" altLang="en-US" sz="2400">
                <a:ea typeface="Osaka" charset="0"/>
                <a:cs typeface="Osaka" charset="0"/>
              </a:rPr>
              <a:t>花崗岩は保水力が低い。それゆえ，多雨は重要か。</a:t>
            </a:r>
            <a:endParaRPr kumimoji="0" lang="en-US" altLang="ja-JP" sz="2400">
              <a:ea typeface="Osaka" charset="0"/>
              <a:cs typeface="Osaka" charset="0"/>
            </a:endParaRPr>
          </a:p>
          <a:p>
            <a:pPr>
              <a:lnSpc>
                <a:spcPct val="90000"/>
              </a:lnSpc>
            </a:pPr>
            <a:r>
              <a:rPr kumimoji="0" lang="ja-JP" altLang="en-US" sz="2800">
                <a:latin typeface="Osaka" charset="0"/>
                <a:ea typeface="Osaka" charset="0"/>
                <a:cs typeface="Osaka" charset="0"/>
              </a:rPr>
              <a:t>現段階で納得のゆく説明はない。</a:t>
            </a:r>
            <a:endParaRPr kumimoji="0" lang="en-US" altLang="ja-JP" sz="2800">
              <a:latin typeface="Osaka" charset="0"/>
              <a:ea typeface="Osaka" charset="0"/>
              <a:cs typeface="Osaka" charset="0"/>
            </a:endParaRPr>
          </a:p>
          <a:p>
            <a:pPr>
              <a:lnSpc>
                <a:spcPct val="90000"/>
              </a:lnSpc>
            </a:pPr>
            <a:r>
              <a:rPr kumimoji="0" lang="ja-JP" altLang="en-US" sz="2800">
                <a:latin typeface="Osaka" charset="0"/>
                <a:ea typeface="Osaka" charset="0"/>
                <a:cs typeface="Osaka" charset="0"/>
              </a:rPr>
              <a:t>想定しうること：雨と霧によって日照時間が少なく，年輪の成長力（緻密）が低い。湿気が多く，防衛のために，ホルモンの指示で多量の樹脂（通常の杉の</a:t>
            </a:r>
            <a:r>
              <a:rPr kumimoji="0" lang="en-US" altLang="ja-JP" sz="2800">
                <a:latin typeface="Osaka" charset="0"/>
                <a:ea typeface="Osaka" charset="0"/>
                <a:cs typeface="Osaka" charset="0"/>
              </a:rPr>
              <a:t>6</a:t>
            </a:r>
            <a:r>
              <a:rPr kumimoji="0" lang="ja-JP" altLang="en-US" sz="2800">
                <a:latin typeface="Osaka" charset="0"/>
                <a:ea typeface="Osaka" charset="0"/>
                <a:cs typeface="Osaka" charset="0"/>
              </a:rPr>
              <a:t>倍以上）が分泌される。</a:t>
            </a:r>
            <a:r>
              <a:rPr kumimoji="0" lang="en-US" altLang="ja-JP" sz="2800">
                <a:latin typeface="Osaka" charset="0"/>
                <a:ea typeface="Osaka" charset="0"/>
                <a:cs typeface="Osaka" charset="0"/>
              </a:rPr>
              <a:t>←</a:t>
            </a:r>
            <a:r>
              <a:rPr kumimoji="0" lang="ja-JP" altLang="en-US" sz="2800">
                <a:latin typeface="Osaka" charset="0"/>
                <a:ea typeface="Osaka" charset="0"/>
                <a:cs typeface="Osaka" charset="0"/>
              </a:rPr>
              <a:t>光合成評価を同位体分析でするか？</a:t>
            </a:r>
          </a:p>
        </p:txBody>
      </p:sp>
    </p:spTree>
    <p:extLst>
      <p:ext uri="{BB962C8B-B14F-4D97-AF65-F5344CB8AC3E}">
        <p14:creationId xmlns:p14="http://schemas.microsoft.com/office/powerpoint/2010/main" val="19135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ja-JP" altLang="en-US" dirty="0" smtClean="0"/>
              <a:t>入り込み客数の流れ</a:t>
            </a:r>
          </a:p>
        </p:txBody>
      </p:sp>
      <p:pic>
        <p:nvPicPr>
          <p:cNvPr id="6" name="コンテンツ プレースホルダー 5" descr="スクリーンショット 2016-05-24 23.28.0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66" r="-16066"/>
          <a:stretch>
            <a:fillRect/>
          </a:stretch>
        </p:blipFill>
        <p:spPr>
          <a:xfrm>
            <a:off x="611188" y="1670050"/>
            <a:ext cx="9613900" cy="518795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ja-JP" altLang="en-US" dirty="0" smtClean="0"/>
              <a:t>第三次産業の進展</a:t>
            </a:r>
            <a:endParaRPr kumimoji="1" lang="ja-JP" altLang="en-US" dirty="0"/>
          </a:p>
        </p:txBody>
      </p:sp>
      <p:pic>
        <p:nvPicPr>
          <p:cNvPr id="4" name="コンテンツ プレースホルダー 3" descr="スクリーンショット 2016-05-24 23.29.3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2" r="-15562"/>
          <a:stretch>
            <a:fillRect/>
          </a:stretch>
        </p:blipFill>
        <p:spPr>
          <a:xfrm>
            <a:off x="611188" y="1857375"/>
            <a:ext cx="9245600" cy="498951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09800"/>
            <a:ext cx="7467600" cy="2133600"/>
          </a:xfrm>
        </p:spPr>
        <p:txBody>
          <a:bodyPr/>
          <a:lstStyle/>
          <a:p>
            <a:pPr>
              <a:defRPr/>
            </a:pPr>
            <a:r>
              <a:rPr lang="ja-JP" altLang="en-US" smtClean="0"/>
              <a:t>荒川登山口</a:t>
            </a:r>
            <a:r>
              <a:rPr lang="en-US" altLang="ja-JP" smtClean="0"/>
              <a:t>〜</a:t>
            </a:r>
            <a:r>
              <a:rPr lang="ja-JP" altLang="en-US" smtClean="0"/>
              <a:t>縄文杉ルート　トレッキング</a:t>
            </a:r>
            <a:r>
              <a:rPr lang="en-US" altLang="ja-JP" smtClean="0"/>
              <a:t> </a:t>
            </a:r>
            <a:br>
              <a:rPr lang="en-US" altLang="ja-JP" smtClean="0"/>
            </a:br>
            <a:r>
              <a:rPr lang="ja-JP" altLang="en-US" smtClean="0"/>
              <a:t>デジカメ体験紀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553200" y="228600"/>
            <a:ext cx="2362200" cy="8382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伊丹から</a:t>
            </a:r>
          </a:p>
        </p:txBody>
      </p:sp>
      <p:pic>
        <p:nvPicPr>
          <p:cNvPr id="28674" name="Picture 3" descr="&#10;伊丹発.JPG  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719455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お話する内容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kumimoji="0" lang="ja-JP" altLang="en-US" dirty="0" smtClean="0"/>
              <a:t>世界自然遺産</a:t>
            </a:r>
            <a:endParaRPr kumimoji="0" lang="en-US" altLang="ja-JP" dirty="0"/>
          </a:p>
          <a:p>
            <a:pPr>
              <a:lnSpc>
                <a:spcPct val="90000"/>
              </a:lnSpc>
              <a:defRPr/>
            </a:pPr>
            <a:r>
              <a:rPr kumimoji="0" lang="ja-JP" altLang="en-US" dirty="0" smtClean="0"/>
              <a:t>動植物の分布</a:t>
            </a:r>
            <a:endParaRPr kumimoji="0" lang="en-US" altLang="ja-JP" dirty="0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dirty="0" smtClean="0"/>
              <a:t>荒川登山口</a:t>
            </a:r>
            <a:r>
              <a:rPr kumimoji="0" lang="en-US" altLang="ja-JP" dirty="0" smtClean="0"/>
              <a:t>〜</a:t>
            </a:r>
            <a:r>
              <a:rPr kumimoji="0" lang="ja-JP" altLang="en-US" dirty="0" smtClean="0"/>
              <a:t>縄文杉ルート　トレッキング　デジカメ体験記</a:t>
            </a:r>
            <a:endParaRPr kumimoji="0" lang="en-US" altLang="ja-JP" dirty="0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dirty="0" smtClean="0"/>
              <a:t>自然の特色</a:t>
            </a:r>
            <a:endParaRPr kumimoji="0" lang="en-US" altLang="ja-JP" dirty="0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smtClean="0"/>
              <a:t>トカラ</a:t>
            </a:r>
            <a:r>
              <a:rPr kumimoji="0" lang="ja-JP" altLang="en-US" dirty="0" smtClean="0"/>
              <a:t>構造海峡と，</a:t>
            </a:r>
            <a:endParaRPr kumimoji="0" lang="en-US" altLang="ja-JP" dirty="0" smtClean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kumimoji="0" lang="ja-JP" altLang="en-US" dirty="0" smtClean="0"/>
              <a:t>　　　　　　　琉球列島のサンゴ礁形成開始</a:t>
            </a:r>
            <a:endParaRPr kumimoji="0" lang="en-US" altLang="ja-JP" dirty="0" smtClean="0"/>
          </a:p>
          <a:p>
            <a:pPr>
              <a:lnSpc>
                <a:spcPct val="90000"/>
              </a:lnSpc>
              <a:buFont typeface="Wingdings" charset="0"/>
              <a:buNone/>
              <a:defRPr/>
            </a:pPr>
            <a:endParaRPr kumimoji="0" lang="ja-JP" alt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304800"/>
            <a:ext cx="5410200" cy="457200"/>
          </a:xfrm>
        </p:spPr>
        <p:txBody>
          <a:bodyPr/>
          <a:lstStyle/>
          <a:p>
            <a:pPr algn="just">
              <a:defRPr/>
            </a:pPr>
            <a:r>
              <a:rPr lang="ja-JP" altLang="en-US" sz="2800" smtClean="0"/>
              <a:t>畳と</a:t>
            </a:r>
            <a:r>
              <a:rPr lang="en-US" altLang="ja-JP" sz="2800" smtClean="0"/>
              <a:t>2</a:t>
            </a:r>
            <a:r>
              <a:rPr lang="ja-JP" altLang="en-US" sz="2800" smtClean="0"/>
              <a:t>時間遅れの鹿児島空港</a:t>
            </a:r>
          </a:p>
        </p:txBody>
      </p:sp>
      <p:pic>
        <p:nvPicPr>
          <p:cNvPr id="29698" name="Picture 3" descr="畳の待合い室.JPG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228600"/>
            <a:ext cx="6248400" cy="762000"/>
          </a:xfrm>
        </p:spPr>
        <p:txBody>
          <a:bodyPr/>
          <a:lstStyle/>
          <a:p>
            <a:pPr algn="just">
              <a:defRPr/>
            </a:pPr>
            <a:r>
              <a:rPr lang="ja-JP" altLang="en-US" sz="2800" smtClean="0"/>
              <a:t>まだ飛んでいたの？　名機　</a:t>
            </a:r>
            <a:r>
              <a:rPr lang="en-US" altLang="ja-JP" sz="2800" smtClean="0"/>
              <a:t>YS-11</a:t>
            </a:r>
          </a:p>
        </p:txBody>
      </p:sp>
      <p:pic>
        <p:nvPicPr>
          <p:cNvPr id="30722" name="Picture 3" descr=" YS-11.JPG   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457200"/>
            <a:ext cx="3581400" cy="1295400"/>
          </a:xfrm>
        </p:spPr>
        <p:txBody>
          <a:bodyPr/>
          <a:lstStyle/>
          <a:p>
            <a:pPr algn="just">
              <a:defRPr/>
            </a:pPr>
            <a:r>
              <a:rPr lang="ja-JP" altLang="en-US" sz="2800" smtClean="0"/>
              <a:t>右に乗ったら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開聞岳と池田湖</a:t>
            </a:r>
          </a:p>
        </p:txBody>
      </p:sp>
      <p:pic>
        <p:nvPicPr>
          <p:cNvPr id="31746" name="Picture 3" descr="開聞岳と池田湖.JPG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42291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0" y="0"/>
            <a:ext cx="3429000" cy="685800"/>
          </a:xfrm>
        </p:spPr>
        <p:txBody>
          <a:bodyPr/>
          <a:lstStyle/>
          <a:p>
            <a:pPr algn="just">
              <a:defRPr/>
            </a:pPr>
            <a:r>
              <a:rPr lang="ja-JP" altLang="en-US" sz="2800" smtClean="0"/>
              <a:t>山岳と海岸段丘と</a:t>
            </a:r>
          </a:p>
        </p:txBody>
      </p:sp>
      <p:pic>
        <p:nvPicPr>
          <p:cNvPr id="32770" name="Picture 3" descr="屋久島の空から.JPG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7620000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0"/>
            <a:ext cx="5638800" cy="838200"/>
          </a:xfrm>
        </p:spPr>
        <p:txBody>
          <a:bodyPr/>
          <a:lstStyle/>
          <a:p>
            <a:pPr algn="just">
              <a:defRPr/>
            </a:pPr>
            <a:r>
              <a:rPr lang="ja-JP" altLang="en-US" sz="2800" smtClean="0"/>
              <a:t>３０年前とおんなじ屋久島空港</a:t>
            </a:r>
          </a:p>
        </p:txBody>
      </p:sp>
      <p:pic>
        <p:nvPicPr>
          <p:cNvPr id="33794" name="Picture 3" descr="屋久島空港到着.JPG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772400" cy="762000"/>
          </a:xfrm>
        </p:spPr>
        <p:txBody>
          <a:bodyPr/>
          <a:lstStyle/>
          <a:p>
            <a:pPr algn="just">
              <a:defRPr/>
            </a:pPr>
            <a:r>
              <a:rPr lang="ja-JP" altLang="en-US" sz="2800" smtClean="0"/>
              <a:t>屋久島ロイヤルホテルから段丘と明神岳と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明日は海岸から長徒歩行と信じてた頃</a:t>
            </a:r>
          </a:p>
        </p:txBody>
      </p:sp>
      <p:pic>
        <p:nvPicPr>
          <p:cNvPr id="34818" name="Picture 3" descr="宿から明星岳.JPG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6400800" cy="1524000"/>
          </a:xfrm>
        </p:spPr>
        <p:txBody>
          <a:bodyPr/>
          <a:lstStyle/>
          <a:p>
            <a:pPr algn="just">
              <a:defRPr/>
            </a:pPr>
            <a:r>
              <a:rPr lang="ja-JP" altLang="en-US" sz="2400" smtClean="0"/>
              <a:t>荒川三叉路の豪雨と屋久島サル　</a:t>
            </a:r>
            <a:r>
              <a:rPr lang="en-US" altLang="ja-JP" sz="2400" smtClean="0"/>
              <a:t/>
            </a:r>
            <a:br>
              <a:rPr lang="en-US" altLang="ja-JP" sz="2400" smtClean="0"/>
            </a:br>
            <a:r>
              <a:rPr lang="ja-JP" altLang="en-US" sz="2400" smtClean="0"/>
              <a:t>安房から車で</a:t>
            </a:r>
            <a:r>
              <a:rPr lang="en-US" altLang="ja-JP" sz="2400" smtClean="0"/>
              <a:t>30</a:t>
            </a:r>
            <a:r>
              <a:rPr lang="ja-JP" altLang="en-US" sz="2400" smtClean="0"/>
              <a:t>分　こんなにかかるってえ　中止しようかあ　</a:t>
            </a:r>
            <a:r>
              <a:rPr lang="en-US" altLang="ja-JP" sz="2400" smtClean="0"/>
              <a:t/>
            </a:r>
            <a:br>
              <a:rPr lang="en-US" altLang="ja-JP" sz="2400" smtClean="0"/>
            </a:br>
            <a:r>
              <a:rPr lang="ja-JP" altLang="en-US" sz="2400" smtClean="0"/>
              <a:t>このあとバイクのお嬢ちゃんが勇ましく</a:t>
            </a:r>
            <a:endParaRPr lang="ja-JP" altLang="en-US" sz="2800" smtClean="0"/>
          </a:p>
        </p:txBody>
      </p:sp>
      <p:pic>
        <p:nvPicPr>
          <p:cNvPr id="35842" name="Picture 1027" descr="荒川三叉路.JPG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5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6553200" cy="762000"/>
          </a:xfrm>
        </p:spPr>
        <p:txBody>
          <a:bodyPr/>
          <a:lstStyle/>
          <a:p>
            <a:pPr algn="just">
              <a:defRPr/>
            </a:pPr>
            <a:r>
              <a:rPr lang="ja-JP" altLang="en-US" sz="2800" smtClean="0"/>
              <a:t>さらに</a:t>
            </a:r>
            <a:r>
              <a:rPr lang="en-US" altLang="ja-JP" sz="2800" smtClean="0"/>
              <a:t>10</a:t>
            </a:r>
            <a:r>
              <a:rPr lang="ja-JP" altLang="en-US" sz="2800" smtClean="0"/>
              <a:t>分で登山口駐車場</a:t>
            </a:r>
            <a:r>
              <a:rPr lang="en-US" altLang="ja-JP" sz="2800" smtClean="0"/>
              <a:t> </a:t>
            </a:r>
            <a:br>
              <a:rPr lang="en-US" altLang="ja-JP" sz="2800" smtClean="0"/>
            </a:br>
            <a:r>
              <a:rPr lang="en-US" altLang="ja-JP" sz="2800" smtClean="0"/>
              <a:t>4500</a:t>
            </a:r>
            <a:r>
              <a:rPr lang="ja-JP" altLang="en-US" sz="2800" smtClean="0"/>
              <a:t>円</a:t>
            </a:r>
            <a:r>
              <a:rPr lang="en-US" altLang="ja-JP" sz="2800" smtClean="0"/>
              <a:t>/</a:t>
            </a:r>
            <a:r>
              <a:rPr lang="ja-JP" altLang="en-US" sz="2800" smtClean="0"/>
              <a:t>日　油</a:t>
            </a:r>
            <a:r>
              <a:rPr lang="en-US" altLang="ja-JP" sz="2800" smtClean="0"/>
              <a:t>158</a:t>
            </a:r>
            <a:r>
              <a:rPr lang="ja-JP" altLang="en-US" sz="2800" smtClean="0"/>
              <a:t>円</a:t>
            </a:r>
            <a:r>
              <a:rPr lang="en-US" altLang="ja-JP" sz="2800" smtClean="0"/>
              <a:t>/</a:t>
            </a:r>
            <a:r>
              <a:rPr lang="ja-JP" altLang="en-US" sz="2800" smtClean="0"/>
              <a:t>リッター</a:t>
            </a:r>
          </a:p>
        </p:txBody>
      </p:sp>
      <p:pic>
        <p:nvPicPr>
          <p:cNvPr id="36866" name="Picture 3" descr="&#10;駐車場.JPG  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62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屋久島パークボランティアの会作成マップ</a:t>
            </a:r>
          </a:p>
        </p:txBody>
      </p:sp>
      <p:pic>
        <p:nvPicPr>
          <p:cNvPr id="37890" name="Picture 4" descr="縄文杉登山イラスト2.JPG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8325"/>
            <a:ext cx="723900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304800"/>
            <a:ext cx="5715000" cy="762000"/>
          </a:xfrm>
        </p:spPr>
        <p:txBody>
          <a:bodyPr/>
          <a:lstStyle/>
          <a:p>
            <a:pPr algn="just">
              <a:defRPr/>
            </a:pPr>
            <a:r>
              <a:rPr lang="ja-JP" altLang="en-US" sz="2800" smtClean="0"/>
              <a:t>荒川登山口のトロッコ小屋</a:t>
            </a:r>
          </a:p>
        </p:txBody>
      </p:sp>
      <p:pic>
        <p:nvPicPr>
          <p:cNvPr id="38914" name="Picture 4" descr="トロッコ小屋.JPG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ja-JP" altLang="en-US" dirty="0" smtClean="0"/>
              <a:t>屋久島の位置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16436" r="-16436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6172200" cy="685800"/>
          </a:xfrm>
        </p:spPr>
        <p:txBody>
          <a:bodyPr/>
          <a:lstStyle/>
          <a:p>
            <a:pPr algn="just">
              <a:defRPr/>
            </a:pPr>
            <a:r>
              <a:rPr lang="ja-JP" altLang="en-US" sz="2800" smtClean="0"/>
              <a:t>荒川橋をわたって　さあこれから</a:t>
            </a:r>
          </a:p>
        </p:txBody>
      </p:sp>
      <p:pic>
        <p:nvPicPr>
          <p:cNvPr id="39938" name="Picture 4" descr="荒川橋の下.JPG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72400" cy="609600"/>
          </a:xfrm>
        </p:spPr>
        <p:txBody>
          <a:bodyPr/>
          <a:lstStyle/>
          <a:p>
            <a:pPr algn="just">
              <a:defRPr/>
            </a:pPr>
            <a:r>
              <a:rPr lang="ja-JP" altLang="en-US" sz="2800" smtClean="0"/>
              <a:t>これからが思いやられるトンネル　着けるのお</a:t>
            </a:r>
          </a:p>
        </p:txBody>
      </p:sp>
      <p:pic>
        <p:nvPicPr>
          <p:cNvPr id="40962" name="Picture 3" descr="すぐにトンネル.JPG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505200" y="228600"/>
            <a:ext cx="5334000" cy="838200"/>
          </a:xfrm>
        </p:spPr>
        <p:txBody>
          <a:bodyPr/>
          <a:lstStyle/>
          <a:p>
            <a:pPr algn="just">
              <a:defRPr/>
            </a:pPr>
            <a:r>
              <a:rPr lang="ja-JP" altLang="en-US" sz="2800" smtClean="0"/>
              <a:t>すごい親切う　ちょっと安心</a:t>
            </a:r>
          </a:p>
        </p:txBody>
      </p:sp>
      <p:pic>
        <p:nvPicPr>
          <p:cNvPr id="41986" name="Picture 1027" descr="水除け棚.JPG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114800" y="304800"/>
            <a:ext cx="4191000" cy="990600"/>
          </a:xfrm>
        </p:spPr>
        <p:txBody>
          <a:bodyPr/>
          <a:lstStyle/>
          <a:p>
            <a:pPr algn="just">
              <a:defRPr/>
            </a:pPr>
            <a:r>
              <a:rPr lang="ja-JP" altLang="en-US" sz="2800" smtClean="0"/>
              <a:t>なんか歩きやすいなあ</a:t>
            </a:r>
          </a:p>
        </p:txBody>
      </p:sp>
      <p:pic>
        <p:nvPicPr>
          <p:cNvPr id="43010" name="Picture 1027" descr="花崗岩斜面とトロッコ軌道.JPG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altLang="ja-JP" sz="2800" smtClean="0"/>
              <a:t> </a:t>
            </a:r>
            <a:r>
              <a:rPr lang="ja-JP" altLang="en-US" sz="2800" smtClean="0"/>
              <a:t>深い谷の鉄橋を　豪雨だったらこわい</a:t>
            </a:r>
          </a:p>
        </p:txBody>
      </p:sp>
      <p:pic>
        <p:nvPicPr>
          <p:cNvPr id="44034" name="Picture 3" descr="欄干の無い橋.JPG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林間レール上を　激しい雨滴が</a:t>
            </a:r>
          </a:p>
        </p:txBody>
      </p:sp>
      <p:pic>
        <p:nvPicPr>
          <p:cNvPr id="45058" name="Picture 3" descr="&#10;林間を.JPG  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岐路　どちらに行けば　ゴー　なに</a:t>
            </a:r>
          </a:p>
        </p:txBody>
      </p:sp>
      <p:pic>
        <p:nvPicPr>
          <p:cNvPr id="46082" name="Picture 3" descr="トロッコ軌道分岐路.JPG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ゴー　　ええっなんでえ　歩いてきた道やんか</a:t>
            </a:r>
          </a:p>
        </p:txBody>
      </p:sp>
      <p:pic>
        <p:nvPicPr>
          <p:cNvPr id="47106" name="Picture 3" descr="トロッコ.JPG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8382000" cy="9144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小杉谷橋　どうもこれからかなあ　誰もあわんなあ</a:t>
            </a:r>
          </a:p>
        </p:txBody>
      </p:sp>
      <p:pic>
        <p:nvPicPr>
          <p:cNvPr id="48130" name="Picture 3" descr="小杉谷の橋.JPG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772400" cy="6858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でっかい石や</a:t>
            </a:r>
          </a:p>
        </p:txBody>
      </p:sp>
      <p:pic>
        <p:nvPicPr>
          <p:cNvPr id="49154" name="Picture 3" descr="&#10;河床礫.JPG  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ja-JP" altLang="en-US" dirty="0" smtClean="0"/>
              <a:t>世界遺産の範囲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/>
          <a:srcRect l="-38684" r="-38684"/>
          <a:stretch>
            <a:fillRect/>
          </a:stretch>
        </p:blipFill>
        <p:spPr>
          <a:xfrm>
            <a:off x="0" y="1989138"/>
            <a:ext cx="7626350" cy="4114800"/>
          </a:xfrm>
        </p:spPr>
      </p:pic>
      <p:sp>
        <p:nvSpPr>
          <p:cNvPr id="17411" name="テキスト ボックス 2"/>
          <p:cNvSpPr txBox="1">
            <a:spLocks noChangeArrowheads="1"/>
          </p:cNvSpPr>
          <p:nvPr/>
        </p:nvSpPr>
        <p:spPr bwMode="auto">
          <a:xfrm>
            <a:off x="6011863" y="2565400"/>
            <a:ext cx="30241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ja-JP" altLang="en-US"/>
              <a:t>　　　観光ルートは世界遺産から外れ，　国立公園域になっている。</a:t>
            </a:r>
            <a:endParaRPr lang="en-US" altLang="ja-JP"/>
          </a:p>
          <a:p>
            <a:r>
              <a:rPr lang="ja-JP" altLang="en-US"/>
              <a:t>　　　壊れているので，指定できなかった。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304800"/>
            <a:ext cx="50292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小杉谷小中学校跡</a:t>
            </a:r>
          </a:p>
        </p:txBody>
      </p:sp>
      <p:pic>
        <p:nvPicPr>
          <p:cNvPr id="50178" name="Picture 3" descr="小杉谷小学校跡.JPG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休憩舎　ついに人（男女２人ずれ）を発見　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まあ，ゆっくりいけばあ</a:t>
            </a:r>
          </a:p>
        </p:txBody>
      </p:sp>
      <p:pic>
        <p:nvPicPr>
          <p:cNvPr id="51202" name="Picture 3" descr="小杉谷休憩舎.JPG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343275" y="168275"/>
            <a:ext cx="48768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ついにツアー集団発見ー　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これは追いついたぞ　以降，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つぎつぎと牛蒡抜き</a:t>
            </a:r>
          </a:p>
        </p:txBody>
      </p:sp>
      <p:pic>
        <p:nvPicPr>
          <p:cNvPr id="52226" name="Picture 3" descr="２チーム目.JPG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0"/>
            <a:ext cx="41148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こんな橋がこれから数本</a:t>
            </a:r>
          </a:p>
        </p:txBody>
      </p:sp>
      <p:pic>
        <p:nvPicPr>
          <p:cNvPr id="53250" name="Picture 3" descr="橋.JPG      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04800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立派な「みだれ橋」</a:t>
            </a:r>
            <a:r>
              <a:rPr lang="en-US" altLang="ja-JP" sz="2800" smtClean="0"/>
              <a:t>1</a:t>
            </a:r>
            <a:r>
              <a:rPr lang="ja-JP" altLang="en-US" sz="2800" smtClean="0"/>
              <a:t>号　</a:t>
            </a:r>
            <a:r>
              <a:rPr lang="en-US" altLang="ja-JP" sz="2800" smtClean="0"/>
              <a:t>3</a:t>
            </a:r>
            <a:r>
              <a:rPr lang="ja-JP" altLang="en-US" sz="2800" smtClean="0"/>
              <a:t>号までだったか</a:t>
            </a:r>
          </a:p>
        </p:txBody>
      </p:sp>
      <p:pic>
        <p:nvPicPr>
          <p:cNvPr id="54274" name="Picture 3" descr="みだれ橋1号.JPG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304800"/>
            <a:ext cx="41148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伐って放置された屋久杉</a:t>
            </a:r>
          </a:p>
        </p:txBody>
      </p:sp>
      <p:pic>
        <p:nvPicPr>
          <p:cNvPr id="55298" name="Picture 3" descr="切ったまま放置された屋久杉.JPG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581400" y="228600"/>
            <a:ext cx="71628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えらい立派な砂防ダム</a:t>
            </a:r>
          </a:p>
        </p:txBody>
      </p:sp>
      <p:pic>
        <p:nvPicPr>
          <p:cNvPr id="56322" name="Picture 3" descr="木製砂防ダム.JPG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228600"/>
            <a:ext cx="45720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進行方向転換のための軌道</a:t>
            </a:r>
          </a:p>
        </p:txBody>
      </p:sp>
      <p:pic>
        <p:nvPicPr>
          <p:cNvPr id="57346" name="Picture 3" descr="方向転換の軌道.JPG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34200" y="0"/>
            <a:ext cx="19050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待避軌道</a:t>
            </a:r>
          </a:p>
        </p:txBody>
      </p:sp>
      <p:pic>
        <p:nvPicPr>
          <p:cNvPr id="58370" name="Picture 3" descr="待避軌道.JPG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6705600" cy="8382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大株歩道入り口　大混雑　この梯子なに</a:t>
            </a:r>
          </a:p>
        </p:txBody>
      </p:sp>
      <p:pic>
        <p:nvPicPr>
          <p:cNvPr id="59394" name="Picture 3" descr="大株歩道入口.JPG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ja-JP" altLang="en-US" dirty="0" smtClean="0"/>
              <a:t>世界遺産と国立公園の範囲</a:t>
            </a:r>
            <a:endParaRPr kumimoji="1" lang="ja-JP" altLang="en-US" dirty="0"/>
          </a:p>
        </p:txBody>
      </p:sp>
      <p:pic>
        <p:nvPicPr>
          <p:cNvPr id="6" name="コンテンツ プレースホルダー 5" descr="スクリーンショット 2016-05-24 23.24.1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6" r="-3526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762000"/>
            <a:ext cx="3429000" cy="21336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これはなんだ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ルート途中，唯一のトイレ</a:t>
            </a:r>
          </a:p>
        </p:txBody>
      </p:sp>
      <p:pic>
        <p:nvPicPr>
          <p:cNvPr id="60418" name="Picture 3" descr="大株歩道トイレ.JPG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40481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667000" y="304800"/>
            <a:ext cx="6172200" cy="6858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一人旅には頼もしいピンクのリボン</a:t>
            </a:r>
          </a:p>
        </p:txBody>
      </p:sp>
      <p:pic>
        <p:nvPicPr>
          <p:cNvPr id="61442" name="Picture 1027" descr="&#10;リボン.JPG  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228600"/>
            <a:ext cx="5638800" cy="9144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屋久杉の根っこの道　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もう大丈夫って気になって</a:t>
            </a:r>
          </a:p>
        </p:txBody>
      </p:sp>
      <p:pic>
        <p:nvPicPr>
          <p:cNvPr id="62466" name="Picture 3" descr="屋久杉根.JPG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0"/>
            <a:ext cx="41148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これが</a:t>
            </a:r>
            <a:r>
              <a:rPr lang="en-US" altLang="ja-JP" sz="2800" smtClean="0"/>
              <a:t>Wilson</a:t>
            </a:r>
            <a:r>
              <a:rPr lang="ja-JP" altLang="en-US" sz="2800" smtClean="0"/>
              <a:t>株かあ</a:t>
            </a:r>
          </a:p>
        </p:txBody>
      </p:sp>
      <p:pic>
        <p:nvPicPr>
          <p:cNvPr id="63490" name="Picture 3" descr="Wilson株.JPG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もう一つ</a:t>
            </a:r>
            <a:r>
              <a:rPr lang="en-US" altLang="ja-JP" sz="2800" smtClean="0"/>
              <a:t>Wilson</a:t>
            </a:r>
            <a:r>
              <a:rPr lang="ja-JP" altLang="en-US" sz="2800" smtClean="0"/>
              <a:t>株</a:t>
            </a:r>
          </a:p>
        </p:txBody>
      </p:sp>
      <p:pic>
        <p:nvPicPr>
          <p:cNvPr id="64514" name="Picture 3" descr="&#10;wilson株2.JPG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2362200"/>
            <a:ext cx="3200400" cy="1905000"/>
          </a:xfrm>
        </p:spPr>
        <p:txBody>
          <a:bodyPr/>
          <a:lstStyle/>
          <a:p>
            <a:pPr>
              <a:defRPr/>
            </a:pPr>
            <a:r>
              <a:rPr lang="en-US" altLang="ja-JP" sz="2800" smtClean="0"/>
              <a:t>Wilson</a:t>
            </a:r>
            <a:r>
              <a:rPr lang="ja-JP" altLang="en-US" sz="2800" smtClean="0"/>
              <a:t>株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もう一丁</a:t>
            </a:r>
          </a:p>
        </p:txBody>
      </p:sp>
      <p:pic>
        <p:nvPicPr>
          <p:cNvPr id="65538" name="Picture 3" descr="&#10;wilson株3.JPG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514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010400" y="0"/>
            <a:ext cx="21336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整備済みー</a:t>
            </a:r>
          </a:p>
        </p:txBody>
      </p:sp>
      <p:pic>
        <p:nvPicPr>
          <p:cNvPr id="66562" name="Picture 3" descr="登山補助整備.JPG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609600"/>
            <a:ext cx="3048000" cy="9906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裏庭かいな</a:t>
            </a:r>
          </a:p>
        </p:txBody>
      </p:sp>
      <p:pic>
        <p:nvPicPr>
          <p:cNvPr id="67586" name="Picture 3" descr="木道と森林.JPG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40481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0" y="228600"/>
            <a:ext cx="30480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名もない２代杉</a:t>
            </a:r>
          </a:p>
        </p:txBody>
      </p:sp>
      <p:pic>
        <p:nvPicPr>
          <p:cNvPr id="68610" name="Picture 3" descr="屋久杉２代かあ.JPG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1828800"/>
            <a:ext cx="3276600" cy="10668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誰が名付けた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大王杉</a:t>
            </a:r>
          </a:p>
        </p:txBody>
      </p:sp>
      <p:pic>
        <p:nvPicPr>
          <p:cNvPr id="69634" name="Picture 3" descr="&#10;大王杉.JPG  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ja-JP" altLang="en-US" dirty="0" smtClean="0"/>
              <a:t>宮之浦岳，　花之江河</a:t>
            </a:r>
            <a:r>
              <a:rPr kumimoji="1" lang="ja-JP" altLang="en-US" sz="3200" dirty="0" smtClean="0"/>
              <a:t>はなのえごう</a:t>
            </a:r>
            <a:endParaRPr kumimoji="1" lang="ja-JP" altLang="en-US" sz="3200" dirty="0"/>
          </a:p>
        </p:txBody>
      </p:sp>
      <p:pic>
        <p:nvPicPr>
          <p:cNvPr id="4" name="コンテンツ プレースホルダー 3" descr="スクリーンショット 2016-05-24 23.02.05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61" r="-27561"/>
          <a:stretch>
            <a:fillRect/>
          </a:stretch>
        </p:blipFill>
        <p:spPr>
          <a:xfrm>
            <a:off x="-107950" y="1989138"/>
            <a:ext cx="7626350" cy="4114800"/>
          </a:xfrm>
        </p:spPr>
      </p:pic>
      <p:sp>
        <p:nvSpPr>
          <p:cNvPr id="111619" name="テキスト ボックス 4"/>
          <p:cNvSpPr txBox="1">
            <a:spLocks noChangeArrowheads="1"/>
          </p:cNvSpPr>
          <p:nvPr/>
        </p:nvSpPr>
        <p:spPr bwMode="auto">
          <a:xfrm>
            <a:off x="6156325" y="2060575"/>
            <a:ext cx="2987675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ja-JP" altLang="en-US"/>
              <a:t>花之江河から宮之浦岳のルートは，　</a:t>
            </a:r>
            <a:endParaRPr lang="en-US" altLang="ja-JP"/>
          </a:p>
          <a:p>
            <a:r>
              <a:rPr lang="ja-JP" altLang="en-US"/>
              <a:t>世界自然遺産の領域。</a:t>
            </a:r>
            <a:endParaRPr lang="en-US" altLang="ja-JP"/>
          </a:p>
          <a:p>
            <a:r>
              <a:rPr lang="en-US" altLang="ja-JP" sz="2000"/>
              <a:t>9</a:t>
            </a:r>
            <a:r>
              <a:rPr lang="ja-JP" altLang="en-US" sz="2000"/>
              <a:t>時間日帰りエコツアー。</a:t>
            </a:r>
            <a:endParaRPr lang="en-US" altLang="ja-JP" sz="2000"/>
          </a:p>
          <a:p>
            <a:r>
              <a:rPr lang="ja-JP" altLang="en-US" sz="1800"/>
              <a:t>淀川登山口 </a:t>
            </a:r>
            <a:r>
              <a:rPr lang="en-US" altLang="ja-JP" sz="1800"/>
              <a:t>---(40</a:t>
            </a:r>
            <a:r>
              <a:rPr lang="ja-JP" altLang="en-US" sz="1800"/>
              <a:t>分</a:t>
            </a:r>
            <a:r>
              <a:rPr lang="en-US" altLang="ja-JP" sz="1800"/>
              <a:t>)--- </a:t>
            </a:r>
            <a:r>
              <a:rPr lang="ja-JP" altLang="en-US" sz="1800"/>
              <a:t>淀川小屋 </a:t>
            </a:r>
            <a:r>
              <a:rPr lang="en-US" altLang="ja-JP" sz="1800"/>
              <a:t>---(90</a:t>
            </a:r>
            <a:r>
              <a:rPr lang="ja-JP" altLang="en-US" sz="1800"/>
              <a:t>分</a:t>
            </a:r>
            <a:r>
              <a:rPr lang="en-US" altLang="ja-JP" sz="1800"/>
              <a:t>)--- </a:t>
            </a:r>
            <a:r>
              <a:rPr lang="ja-JP" altLang="en-US" sz="1800"/>
              <a:t>小花之江河 </a:t>
            </a:r>
            <a:r>
              <a:rPr lang="en-US" altLang="ja-JP" sz="1800"/>
              <a:t>---(10</a:t>
            </a:r>
            <a:r>
              <a:rPr lang="ja-JP" altLang="en-US" sz="1800"/>
              <a:t>分</a:t>
            </a:r>
            <a:r>
              <a:rPr lang="en-US" altLang="ja-JP" sz="1800"/>
              <a:t>)--- </a:t>
            </a:r>
            <a:r>
              <a:rPr lang="ja-JP" altLang="en-US" sz="1800"/>
              <a:t>花之江河 </a:t>
            </a:r>
            <a:r>
              <a:rPr lang="en-US" altLang="ja-JP" sz="1800"/>
              <a:t>---(15</a:t>
            </a:r>
            <a:r>
              <a:rPr lang="ja-JP" altLang="en-US" sz="1800"/>
              <a:t>分</a:t>
            </a:r>
            <a:r>
              <a:rPr lang="en-US" altLang="ja-JP" sz="1800"/>
              <a:t>)--- </a:t>
            </a:r>
            <a:r>
              <a:rPr lang="ja-JP" altLang="en-US" sz="1800"/>
              <a:t>黒味別れ </a:t>
            </a:r>
            <a:r>
              <a:rPr lang="en-US" altLang="ja-JP" sz="1800"/>
              <a:t>---(30</a:t>
            </a:r>
            <a:r>
              <a:rPr lang="ja-JP" altLang="en-US" sz="1800"/>
              <a:t>分</a:t>
            </a:r>
            <a:r>
              <a:rPr lang="en-US" altLang="ja-JP" sz="1800"/>
              <a:t>)--- </a:t>
            </a:r>
            <a:r>
              <a:rPr lang="ja-JP" altLang="en-US" sz="1800"/>
              <a:t>投石平 </a:t>
            </a:r>
            <a:r>
              <a:rPr lang="en-US" altLang="ja-JP" sz="1800"/>
              <a:t>---(85</a:t>
            </a:r>
            <a:r>
              <a:rPr lang="ja-JP" altLang="en-US" sz="1800"/>
              <a:t>分</a:t>
            </a:r>
            <a:r>
              <a:rPr lang="en-US" altLang="ja-JP" sz="1800"/>
              <a:t>)--- </a:t>
            </a:r>
            <a:r>
              <a:rPr lang="ja-JP" altLang="en-US" sz="1800"/>
              <a:t>栗生岳 </a:t>
            </a:r>
            <a:r>
              <a:rPr lang="en-US" altLang="ja-JP" sz="1800"/>
              <a:t>---(15</a:t>
            </a:r>
            <a:r>
              <a:rPr lang="ja-JP" altLang="en-US" sz="1800"/>
              <a:t>分</a:t>
            </a:r>
            <a:r>
              <a:rPr lang="en-US" altLang="ja-JP" sz="1800"/>
              <a:t>)--- </a:t>
            </a:r>
            <a:r>
              <a:rPr lang="ja-JP" altLang="en-US" sz="1800"/>
              <a:t>宮之浦岳 </a:t>
            </a:r>
            <a:r>
              <a:rPr lang="en-US" altLang="ja-JP" sz="1800"/>
              <a:t>---(80</a:t>
            </a:r>
            <a:r>
              <a:rPr lang="ja-JP" altLang="en-US" sz="1800"/>
              <a:t>分</a:t>
            </a:r>
            <a:r>
              <a:rPr lang="en-US" altLang="ja-JP" sz="1800"/>
              <a:t>)--- </a:t>
            </a:r>
            <a:r>
              <a:rPr lang="ja-JP" altLang="en-US" sz="1800"/>
              <a:t>投石平 </a:t>
            </a:r>
            <a:r>
              <a:rPr lang="en-US" altLang="ja-JP" sz="1800"/>
              <a:t>---(38</a:t>
            </a:r>
            <a:r>
              <a:rPr lang="ja-JP" altLang="en-US" sz="1800"/>
              <a:t>分</a:t>
            </a:r>
            <a:r>
              <a:rPr lang="en-US" altLang="ja-JP" sz="1800"/>
              <a:t>)--- </a:t>
            </a:r>
            <a:r>
              <a:rPr lang="ja-JP" altLang="en-US" sz="1800"/>
              <a:t>花之江河 </a:t>
            </a:r>
            <a:r>
              <a:rPr lang="en-US" altLang="ja-JP" sz="1800"/>
              <a:t>---(7</a:t>
            </a:r>
            <a:r>
              <a:rPr lang="ja-JP" altLang="en-US" sz="1800"/>
              <a:t>分</a:t>
            </a:r>
            <a:r>
              <a:rPr lang="en-US" altLang="ja-JP" sz="1800"/>
              <a:t>)--- </a:t>
            </a:r>
            <a:r>
              <a:rPr lang="ja-JP" altLang="en-US" sz="1800"/>
              <a:t>小花之江河 </a:t>
            </a:r>
            <a:r>
              <a:rPr lang="en-US" altLang="ja-JP" sz="1800"/>
              <a:t>---(70</a:t>
            </a:r>
            <a:r>
              <a:rPr lang="ja-JP" altLang="en-US" sz="1800"/>
              <a:t>分</a:t>
            </a:r>
            <a:r>
              <a:rPr lang="en-US" altLang="ja-JP" sz="1800"/>
              <a:t>)--- </a:t>
            </a:r>
            <a:r>
              <a:rPr lang="ja-JP" altLang="en-US" sz="1800"/>
              <a:t>淀川小屋 </a:t>
            </a:r>
            <a:r>
              <a:rPr lang="en-US" altLang="ja-JP" sz="1800"/>
              <a:t>---(40</a:t>
            </a:r>
            <a:r>
              <a:rPr lang="ja-JP" altLang="en-US" sz="1800"/>
              <a:t>分</a:t>
            </a:r>
            <a:r>
              <a:rPr lang="en-US" altLang="ja-JP" sz="1800"/>
              <a:t>)--- </a:t>
            </a:r>
            <a:r>
              <a:rPr lang="ja-JP" altLang="en-US" sz="1800"/>
              <a:t>淀川登山口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2667000"/>
            <a:ext cx="2667000" cy="1524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大王杉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あんまり感じないよ</a:t>
            </a:r>
          </a:p>
        </p:txBody>
      </p:sp>
      <p:pic>
        <p:nvPicPr>
          <p:cNvPr id="70658" name="Picture 3" descr="大王杉2.JPG 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7434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2286000"/>
            <a:ext cx="3505200" cy="1905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目立つ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オレンジつるつる肌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ヒメシャラ</a:t>
            </a:r>
          </a:p>
        </p:txBody>
      </p:sp>
      <p:pic>
        <p:nvPicPr>
          <p:cNvPr id="71682" name="Picture 3" descr="ヒメシャラ.JPG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4800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うーん確かに夫婦杉　負けた　仲良すぎ</a:t>
            </a:r>
          </a:p>
        </p:txBody>
      </p:sp>
      <p:pic>
        <p:nvPicPr>
          <p:cNvPr id="72706" name="Picture 3" descr="夫婦杉2.JPG 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228600"/>
            <a:ext cx="36576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ヒメシャラと木道</a:t>
            </a:r>
          </a:p>
        </p:txBody>
      </p:sp>
      <p:pic>
        <p:nvPicPr>
          <p:cNvPr id="73730" name="Picture 3" descr="ヒメシャラと木道.JPG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0" y="2133600"/>
            <a:ext cx="28194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屋久杉と石段</a:t>
            </a:r>
          </a:p>
        </p:txBody>
      </p:sp>
      <p:pic>
        <p:nvPicPr>
          <p:cNvPr id="74754" name="Picture 3" descr="屋久杉と石段.JPG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47434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2286000"/>
            <a:ext cx="3048000" cy="9906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おお，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縄文杉よ</a:t>
            </a:r>
          </a:p>
        </p:txBody>
      </p:sp>
      <p:pic>
        <p:nvPicPr>
          <p:cNvPr id="75778" name="Picture 3" descr="&#10;縄文杉.JPG  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4629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943600" y="1905000"/>
            <a:ext cx="2514600" cy="6096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檻に入って</a:t>
            </a:r>
          </a:p>
        </p:txBody>
      </p:sp>
      <p:pic>
        <p:nvPicPr>
          <p:cNvPr id="76802" name="Picture 3" descr="縄文杉3.JPG 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086600" y="1981200"/>
            <a:ext cx="2057400" cy="762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仙人かな</a:t>
            </a:r>
          </a:p>
        </p:txBody>
      </p:sp>
      <p:pic>
        <p:nvPicPr>
          <p:cNvPr id="77826" name="Picture 3" descr="縄文杉4.JPG 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5"/>
          <a:stretch>
            <a:fillRect/>
          </a:stretch>
        </p:blipFill>
        <p:spPr bwMode="auto">
          <a:xfrm>
            <a:off x="304800" y="381000"/>
            <a:ext cx="648493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2209800"/>
            <a:ext cx="3276600" cy="8382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やっぱり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記念写真って</a:t>
            </a:r>
          </a:p>
        </p:txBody>
      </p:sp>
      <p:pic>
        <p:nvPicPr>
          <p:cNvPr id="78850" name="Picture 3" descr="縄文杉と私.JPG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8577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ja-JP" altLang="en-US" sz="2800" smtClean="0"/>
          </a:p>
        </p:txBody>
      </p:sp>
      <p:pic>
        <p:nvPicPr>
          <p:cNvPr id="64515" name="RMOV1141.AVI" descr="/Users/moto/Sites/2002_KOBA_Site/public_html/Studycontents/download_files/Yakushima_PP/RMOV1141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4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45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ja-JP" altLang="en-US" dirty="0" smtClean="0"/>
              <a:t>世界自然遺産登録理由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kumimoji="0" lang="ja-JP" altLang="en-US" dirty="0" smtClean="0"/>
          </a:p>
          <a:p>
            <a:pPr>
              <a:defRPr/>
            </a:pPr>
            <a:r>
              <a:rPr kumimoji="0" lang="ja-JP" altLang="en-US" b="1" dirty="0" smtClean="0"/>
              <a:t>巨大なヤクスギ天然林の景観</a:t>
            </a:r>
          </a:p>
          <a:p>
            <a:pPr>
              <a:defRPr/>
            </a:pPr>
            <a:endParaRPr kumimoji="0" lang="ja-JP" altLang="en-US" dirty="0" smtClean="0"/>
          </a:p>
          <a:p>
            <a:pPr>
              <a:defRPr/>
            </a:pPr>
            <a:r>
              <a:rPr kumimoji="0" lang="ja-JP" altLang="en-US" b="1" dirty="0" smtClean="0"/>
              <a:t>植生の垂直分布が顕著な島嶼生態系</a:t>
            </a:r>
            <a:endParaRPr lang="ja-JP" alt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2286000"/>
            <a:ext cx="3124200" cy="12192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戻って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再会，翁杉</a:t>
            </a:r>
          </a:p>
        </p:txBody>
      </p:sp>
      <p:pic>
        <p:nvPicPr>
          <p:cNvPr id="80898" name="Picture 3" descr="翁杉.JPG    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8577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6096000"/>
            <a:ext cx="4876800" cy="762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根っこに触れて　森の神と</a:t>
            </a:r>
          </a:p>
        </p:txBody>
      </p:sp>
      <p:pic>
        <p:nvPicPr>
          <p:cNvPr id="81922" name="Picture 3" descr="翁杉の根っこ.JPG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07950"/>
            <a:ext cx="7888287" cy="591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ja-JP" altLang="en-US" sz="2800" smtClean="0"/>
          </a:p>
        </p:txBody>
      </p:sp>
      <p:pic>
        <p:nvPicPr>
          <p:cNvPr id="62467" name="RMOV1152.AVI" descr="/Users/moto/Sites/2002_KOBA_Site/public_html/Studycontents/download_files/Yakushima_PP/RMOV1152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62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246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2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7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0" y="2133600"/>
            <a:ext cx="2743200" cy="14478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小杉谷の景観はちょっと石の上に登って</a:t>
            </a:r>
          </a:p>
        </p:txBody>
      </p:sp>
      <p:pic>
        <p:nvPicPr>
          <p:cNvPr id="83970" name="Picture 3" descr="小杉谷景観.JPG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534400" y="2133600"/>
            <a:ext cx="609600" cy="14478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小杉谷底</a:t>
            </a:r>
          </a:p>
        </p:txBody>
      </p:sp>
      <p:pic>
        <p:nvPicPr>
          <p:cNvPr id="84994" name="Picture 3" descr="小杉谷の巨礫.JPG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8158163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458200" y="2286000"/>
            <a:ext cx="685800" cy="2286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支谷の小滝</a:t>
            </a:r>
          </a:p>
        </p:txBody>
      </p:sp>
      <p:pic>
        <p:nvPicPr>
          <p:cNvPr id="86018" name="Picture 3" descr="支谷の滝.JPG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ja-JP" altLang="en-US" sz="2800" smtClean="0"/>
          </a:p>
        </p:txBody>
      </p:sp>
      <p:pic>
        <p:nvPicPr>
          <p:cNvPr id="66563" name="RMOV1163.AVI" descr="/Users/moto/Sites/2002_KOBA_Site/public_html/Studycontents/download_files/Yakushima_PP/RMOV1163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6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656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6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6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63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0"/>
            <a:ext cx="6477000" cy="11430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帰還：</a:t>
            </a:r>
            <a:r>
              <a:rPr lang="en-US" altLang="ja-JP" sz="2800" smtClean="0"/>
              <a:t>7</a:t>
            </a:r>
            <a:r>
              <a:rPr lang="ja-JP" altLang="en-US" sz="2800" smtClean="0"/>
              <a:t>時間</a:t>
            </a:r>
            <a:r>
              <a:rPr lang="en-US" altLang="ja-JP" sz="2800" smtClean="0"/>
              <a:t>40</a:t>
            </a:r>
            <a:r>
              <a:rPr lang="ja-JP" altLang="en-US" sz="2800" smtClean="0"/>
              <a:t>分　バイクの娘と一緒</a:t>
            </a:r>
          </a:p>
        </p:txBody>
      </p:sp>
      <p:pic>
        <p:nvPicPr>
          <p:cNvPr id="88066" name="Picture 3" descr="帰還.JPG        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ja-JP" altLang="en-US" dirty="0" smtClean="0"/>
              <a:t>動物地理区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/>
          <a:srcRect l="-8913" r="-89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767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ja-JP" altLang="en-US" dirty="0" smtClean="0"/>
              <a:t>渡瀬線：旧北区と東洋区の境界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108401" r="-108401"/>
          <a:stretch>
            <a:fillRect/>
          </a:stretch>
        </p:blipFill>
        <p:spPr>
          <a:xfrm>
            <a:off x="-2844800" y="1844675"/>
            <a:ext cx="9291638" cy="5013325"/>
          </a:xfrm>
        </p:spPr>
      </p:pic>
      <p:sp>
        <p:nvSpPr>
          <p:cNvPr id="26627" name="テキスト ボックス 4"/>
          <p:cNvSpPr txBox="1">
            <a:spLocks noChangeArrowheads="1"/>
          </p:cNvSpPr>
          <p:nvPr/>
        </p:nvSpPr>
        <p:spPr bwMode="auto">
          <a:xfrm>
            <a:off x="3348038" y="1989138"/>
            <a:ext cx="56165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ja-JP" altLang="en-US" dirty="0"/>
              <a:t>大正元年（</a:t>
            </a:r>
            <a:r>
              <a:rPr lang="en-US" altLang="ja-JP" dirty="0"/>
              <a:t>1912</a:t>
            </a:r>
            <a:r>
              <a:rPr lang="ja-JP" altLang="en-US" dirty="0"/>
              <a:t>）</a:t>
            </a:r>
            <a:endParaRPr lang="en-US" altLang="ja-JP" dirty="0"/>
          </a:p>
          <a:p>
            <a:r>
              <a:rPr lang="ja-JP" altLang="en-US" dirty="0"/>
              <a:t>渡瀬庄三郎が哺乳類などの分布から</a:t>
            </a:r>
            <a:r>
              <a:rPr lang="ja-JP" altLang="en-US" dirty="0" smtClean="0"/>
              <a:t>提唱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このトカラ構造海峡から，黒潮が出て行く。</a:t>
            </a:r>
            <a:endParaRPr lang="en-US" altLang="ja-JP" dirty="0" smtClean="0"/>
          </a:p>
          <a:p>
            <a:r>
              <a:rPr lang="ja-JP" altLang="en-US" dirty="0" smtClean="0"/>
              <a:t>木庭の論文を後に紹介します。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7335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z="4000" b="1" dirty="0" smtClean="0"/>
              <a:t>亜熱帯から亜高山帯の垂直分布</a:t>
            </a:r>
            <a:endParaRPr kumimoji="1" lang="ja-JP" altLang="en-US" sz="4000" dirty="0" smtClean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kumimoji="0" lang="ja-JP" altLang="en-US" dirty="0" smtClean="0"/>
              <a:t>標高約</a:t>
            </a:r>
            <a:r>
              <a:rPr kumimoji="0" lang="en-US" altLang="ja-JP" dirty="0" smtClean="0"/>
              <a:t>2,000 </a:t>
            </a:r>
            <a:r>
              <a:rPr kumimoji="0" lang="ja-JP" altLang="en-US" dirty="0" smtClean="0"/>
              <a:t>ｍ</a:t>
            </a:r>
            <a:endParaRPr kumimoji="0" lang="en-US" altLang="ja-JP" dirty="0" smtClean="0"/>
          </a:p>
          <a:p>
            <a:pPr>
              <a:defRPr/>
            </a:pPr>
            <a:r>
              <a:rPr kumimoji="0" lang="ja-JP" altLang="en-US" dirty="0" smtClean="0"/>
              <a:t>海岸沿いのマングローブなど亜熱帯植物</a:t>
            </a:r>
            <a:endParaRPr kumimoji="0" lang="en-US" altLang="ja-JP" dirty="0" smtClean="0"/>
          </a:p>
          <a:p>
            <a:pPr>
              <a:defRPr/>
            </a:pPr>
            <a:r>
              <a:rPr kumimoji="0" lang="ja-JP" altLang="en-US" dirty="0" smtClean="0"/>
              <a:t>スダジイなどの照葉樹林帯</a:t>
            </a:r>
            <a:endParaRPr kumimoji="0" lang="en-US" altLang="ja-JP" dirty="0" smtClean="0"/>
          </a:p>
          <a:p>
            <a:pPr>
              <a:defRPr/>
            </a:pPr>
            <a:r>
              <a:rPr kumimoji="0" lang="ja-JP" altLang="en-US" dirty="0" smtClean="0"/>
              <a:t>スギ樹林帯</a:t>
            </a:r>
            <a:endParaRPr kumimoji="0" lang="en-US" altLang="ja-JP" dirty="0" smtClean="0"/>
          </a:p>
          <a:p>
            <a:pPr>
              <a:defRPr/>
            </a:pPr>
            <a:r>
              <a:rPr kumimoji="0" lang="ja-JP" altLang="en-US" dirty="0" smtClean="0"/>
              <a:t>山頂付近の冷温帯性ササ草原や高層湿原、亜高山帯の低木林</a:t>
            </a:r>
            <a:endParaRPr lang="ja-JP" alt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304800"/>
            <a:ext cx="5105400" cy="1143000"/>
          </a:xfrm>
        </p:spPr>
        <p:txBody>
          <a:bodyPr/>
          <a:lstStyle/>
          <a:p>
            <a:pPr>
              <a:defRPr/>
            </a:pPr>
            <a:r>
              <a:rPr lang="ja-JP" altLang="en-US" smtClean="0"/>
              <a:t>自然の特色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057400"/>
            <a:ext cx="7772400" cy="4191000"/>
          </a:xfrm>
        </p:spPr>
        <p:txBody>
          <a:bodyPr/>
          <a:lstStyle/>
          <a:p>
            <a:r>
              <a:rPr kumimoji="0" lang="ja-JP" altLang="en-US">
                <a:latin typeface="Osaka" charset="0"/>
                <a:ea typeface="Osaka" charset="0"/>
                <a:cs typeface="Osaka" charset="0"/>
              </a:rPr>
              <a:t>動植物から見た気候の特色：　温帯ながら，亜熱帯（奄美）的残存要素</a:t>
            </a:r>
            <a:endParaRPr kumimoji="0" lang="en-US" altLang="ja-JP">
              <a:latin typeface="Osaka" charset="0"/>
              <a:ea typeface="Osaka" charset="0"/>
              <a:cs typeface="Osaka" charset="0"/>
            </a:endParaRPr>
          </a:p>
          <a:p>
            <a:pPr lvl="1"/>
            <a:r>
              <a:rPr kumimoji="0" lang="ja-JP" altLang="en-US">
                <a:ea typeface="Osaka" charset="0"/>
                <a:cs typeface="Osaka" charset="0"/>
              </a:rPr>
              <a:t>三宅線と渡瀬線の間に位置</a:t>
            </a:r>
            <a:endParaRPr kumimoji="0" lang="en-US" altLang="ja-JP">
              <a:ea typeface="Osaka" charset="0"/>
              <a:cs typeface="Osaka" charset="0"/>
            </a:endParaRPr>
          </a:p>
          <a:p>
            <a:pPr lvl="1"/>
            <a:r>
              <a:rPr kumimoji="0" lang="ja-JP" altLang="en-US">
                <a:ea typeface="Osaka" charset="0"/>
                <a:cs typeface="Osaka" charset="0"/>
              </a:rPr>
              <a:t>完新世隆起サンゴ礁の北限，現成サンゴ礁はなく，現成サンゴ生息</a:t>
            </a:r>
            <a:endParaRPr kumimoji="0" lang="en-US" altLang="ja-JP">
              <a:ea typeface="Osaka" charset="0"/>
              <a:cs typeface="Osaka" charset="0"/>
            </a:endParaRPr>
          </a:p>
          <a:p>
            <a:pPr lvl="1"/>
            <a:r>
              <a:rPr kumimoji="0" lang="ja-JP" altLang="en-US">
                <a:ea typeface="Osaka" charset="0"/>
                <a:cs typeface="Osaka" charset="0"/>
              </a:rPr>
              <a:t>マングローブが１地点に（北限は薩摩半島喜入町），ガジュマルが広汎に分布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旧世界動物地理区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mtClean="0"/>
              <a:t>（北区と熱帯区）の境界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kumimoji="0" lang="ja-JP" altLang="en-US" smtClean="0"/>
              <a:t>三宅線：　九州と大隅諸島の間の大隅海峡に（最近まで九州と連続）。三宅恒方（</a:t>
            </a:r>
            <a:r>
              <a:rPr kumimoji="0" lang="en-US" altLang="ja-JP" smtClean="0"/>
              <a:t>1919</a:t>
            </a:r>
            <a:r>
              <a:rPr kumimoji="0" lang="ja-JP" altLang="en-US" smtClean="0"/>
              <a:t>），昆虫相から。</a:t>
            </a:r>
            <a:endParaRPr kumimoji="0" lang="en-US" altLang="ja-JP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sz="4000" b="1" u="sng" smtClean="0"/>
              <a:t>渡瀬線</a:t>
            </a:r>
            <a:r>
              <a:rPr kumimoji="0" lang="ja-JP" altLang="en-US" smtClean="0"/>
              <a:t>：　七島灘・トカラ海峡に（大構造区分線，以南，固有化）。渡瀬庄三郎（</a:t>
            </a:r>
            <a:r>
              <a:rPr kumimoji="0" lang="en-US" altLang="ja-JP" smtClean="0"/>
              <a:t>1912</a:t>
            </a:r>
            <a:r>
              <a:rPr kumimoji="0" lang="ja-JP" altLang="en-US" smtClean="0"/>
              <a:t>），哺乳類（サルなど）・爬虫類（ハブなど）・両生類から。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371600"/>
            <a:ext cx="914400" cy="5486400"/>
          </a:xfrm>
        </p:spPr>
        <p:txBody>
          <a:bodyPr/>
          <a:lstStyle/>
          <a:p>
            <a:pPr>
              <a:defRPr/>
            </a:pPr>
            <a:r>
              <a:rPr lang="ja-JP" altLang="en-US" smtClean="0"/>
              <a:t>日本の生物地理図</a:t>
            </a:r>
          </a:p>
        </p:txBody>
      </p:sp>
      <p:pic>
        <p:nvPicPr>
          <p:cNvPr id="77827" name="Picture 3" descr="seibutsuchiri.jpg                                              00000013MacOS9                         BD1800FE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"/>
            <a:ext cx="67818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レーザー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6705600" cy="8382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ずんぐり</a:t>
            </a:r>
            <a:r>
              <a:rPr lang="en-US" altLang="ja-JP" sz="2800" smtClean="0"/>
              <a:t>,</a:t>
            </a:r>
            <a:r>
              <a:rPr lang="ja-JP" altLang="en-US" sz="2800" smtClean="0"/>
              <a:t>少し濃い色の毛，ヤクニホンザル</a:t>
            </a:r>
            <a:r>
              <a:rPr lang="en-US" altLang="ja-JP" sz="2800" i="0" smtClean="0"/>
              <a:t>Macaca fuscata</a:t>
            </a:r>
            <a:r>
              <a:rPr lang="en-US" altLang="ja-JP" sz="2800" smtClean="0"/>
              <a:t> yakui</a:t>
            </a:r>
          </a:p>
        </p:txBody>
      </p:sp>
      <p:pic>
        <p:nvPicPr>
          <p:cNvPr id="75781" name="Picture 5" descr="hr.jpg                                                         0000FCE8 iBook_OS9                      BF5458F4: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9213"/>
            <a:ext cx="6934200" cy="5538787"/>
          </a:xfrm>
        </p:spPr>
      </p:pic>
      <p:pic>
        <p:nvPicPr>
          <p:cNvPr id="75783" name="m1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72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57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78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ハブの分布</a:t>
            </a:r>
          </a:p>
        </p:txBody>
      </p:sp>
      <p:sp>
        <p:nvSpPr>
          <p:cNvPr id="808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kumimoji="0" lang="ja-JP" altLang="en-US" smtClean="0"/>
              <a:t>宝島・小宝島：トカラハブ</a:t>
            </a:r>
            <a:endParaRPr kumimoji="0" lang="en-US" altLang="ja-JP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smtClean="0"/>
              <a:t>奄美・徳之島：ハブ，ヒメハブ</a:t>
            </a:r>
            <a:endParaRPr kumimoji="0" lang="en-US" altLang="ja-JP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smtClean="0"/>
              <a:t>沖永良部・与論島：無毒蛇</a:t>
            </a:r>
            <a:endParaRPr kumimoji="0" lang="en-US" altLang="ja-JP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smtClean="0"/>
              <a:t>沖縄本島・久米島：ハブ，ヒメハブ</a:t>
            </a:r>
            <a:endParaRPr kumimoji="0" lang="en-US" altLang="ja-JP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smtClean="0"/>
              <a:t>宮古諸島：無毒蛇</a:t>
            </a:r>
            <a:endParaRPr kumimoji="0" lang="en-US" altLang="ja-JP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smtClean="0"/>
              <a:t>石垣島・西表島：ハブ，ヒメハブ</a:t>
            </a:r>
            <a:endParaRPr kumimoji="0" lang="en-US" altLang="ja-JP" smtClean="0"/>
          </a:p>
          <a:p>
            <a:pPr>
              <a:lnSpc>
                <a:spcPct val="90000"/>
              </a:lnSpc>
              <a:defRPr/>
            </a:pPr>
            <a:r>
              <a:rPr kumimoji="0" lang="ja-JP" altLang="en-US" smtClean="0"/>
              <a:t>与那国島：無毒蛇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レーザー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レーザー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レーザー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レーザー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レーザー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レーザー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レーザー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bunpuzu.gif                                                    00000013MacOS9                         BD1800FE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ja-JP" altLang="en-US" smtClean="0"/>
              <a:t>台湾，先島，沖縄，トカラ</a:t>
            </a:r>
          </a:p>
        </p:txBody>
      </p:sp>
      <p:pic>
        <p:nvPicPr>
          <p:cNvPr id="82948" name="Picture 4" descr="&#10;taiwan.jpg                                                     00000013MacOS9                         BD1800FE: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71628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 descr="&#10;sakishima.jpg                                                  00000013MacOS9                         BD1800FE: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71628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6" descr="okinawakita.jpg                                                00000013MacOS9                         BD1800FE: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27163"/>
            <a:ext cx="7467600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7" descr="&#10;tokara.jpg                                                     00000013MacOS9                         BD1800FE: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93863"/>
            <a:ext cx="7239000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チャイム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爆発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爆発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銃声 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鞭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7772400" y="1981200"/>
            <a:ext cx="762000" cy="4495800"/>
          </a:xfrm>
        </p:spPr>
        <p:txBody>
          <a:bodyPr vert="eaVert"/>
          <a:lstStyle/>
          <a:p>
            <a:pPr>
              <a:defRPr/>
            </a:pPr>
            <a:r>
              <a:rPr lang="ja-JP" altLang="en-US" sz="3400" smtClean="0"/>
              <a:t>日本のサンゴ礁の分布</a:t>
            </a:r>
          </a:p>
        </p:txBody>
      </p:sp>
      <p:pic>
        <p:nvPicPr>
          <p:cNvPr id="76804" name="Picture 4" descr=" 黒潮.tiff                                                      000111D3 iBook_OS9                      BF5458F4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0"/>
            <a:ext cx="6032500" cy="6858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685800"/>
          </a:xfrm>
        </p:spPr>
        <p:txBody>
          <a:bodyPr/>
          <a:lstStyle/>
          <a:p>
            <a:pPr algn="r">
              <a:defRPr/>
            </a:pPr>
            <a:r>
              <a:rPr lang="ja-JP" altLang="en-US" smtClean="0"/>
              <a:t>完新世隆起サンゴ礁</a:t>
            </a:r>
          </a:p>
        </p:txBody>
      </p:sp>
      <p:pic>
        <p:nvPicPr>
          <p:cNvPr id="84996" name="Picture 4" descr="春田浜隆起サンゴ礁.JPG                                         00010EED iBook_OS9                      BF5458F4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838200"/>
            <a:ext cx="6019800" cy="4514850"/>
          </a:xfrm>
        </p:spPr>
      </p:pic>
      <p:pic>
        <p:nvPicPr>
          <p:cNvPr id="84997" name="Picture 5" descr="隆起サンゴ礁ノッチ.JPG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6" descr="Acropora corymbosa.JPG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algn="r">
              <a:defRPr/>
            </a:pPr>
            <a:r>
              <a:rPr lang="ja-JP" altLang="en-US" smtClean="0"/>
              <a:t>現成サンゴ（</a:t>
            </a:r>
            <a:r>
              <a:rPr lang="en-US" altLang="ja-JP" smtClean="0"/>
              <a:t>×</a:t>
            </a:r>
            <a:r>
              <a:rPr lang="ja-JP" altLang="en-US" smtClean="0"/>
              <a:t>サンゴ礁）</a:t>
            </a:r>
          </a:p>
        </p:txBody>
      </p:sp>
      <p:pic>
        <p:nvPicPr>
          <p:cNvPr id="86020" name="Picture 4" descr="栗生の離礁.JPG                                                 00010EED iBook_OS9                      BF5458F4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990600"/>
            <a:ext cx="4000500" cy="5334000"/>
          </a:xfrm>
        </p:spPr>
      </p:pic>
      <p:pic>
        <p:nvPicPr>
          <p:cNvPr id="86021" name="Picture 5" descr="流木とサンゴ礫.JPG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5791200" y="990600"/>
            <a:ext cx="23177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/>
              <a:t>サンゴ礫と流木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autoUpdateAnimBg="0"/>
      <p:bldP spid="86022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685800"/>
          </a:xfrm>
        </p:spPr>
        <p:txBody>
          <a:bodyPr/>
          <a:lstStyle/>
          <a:p>
            <a:pPr algn="r">
              <a:defRPr/>
            </a:pPr>
            <a:r>
              <a:rPr lang="ja-JP" altLang="en-US" sz="3000" smtClean="0"/>
              <a:t>サンゴ礁特有の縁溝縁脚系が見られない</a:t>
            </a:r>
            <a:endParaRPr lang="ja-JP" altLang="en-US" sz="3600" smtClean="0"/>
          </a:p>
        </p:txBody>
      </p:sp>
      <p:sp>
        <p:nvSpPr>
          <p:cNvPr id="92164" name="Rectangle 1028"/>
          <p:cNvSpPr>
            <a:spLocks noChangeArrowheads="1"/>
          </p:cNvSpPr>
          <p:nvPr/>
        </p:nvSpPr>
        <p:spPr bwMode="auto">
          <a:xfrm>
            <a:off x="533400" y="1676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92165" name="RMOV1324.AVI" descr="/Users/moto/Sites/2002_KOBA_Site/public_html/Studycontents/download_files/Yakushima_PP/RMOV1324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42950"/>
            <a:ext cx="81534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92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216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2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ja-JP" altLang="en-US" dirty="0" smtClean="0"/>
              <a:t>垂直分布図</a:t>
            </a: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3"/>
          <a:srcRect l="-19502" r="-19502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7162800" cy="685800"/>
          </a:xfrm>
        </p:spPr>
        <p:txBody>
          <a:bodyPr/>
          <a:lstStyle/>
          <a:p>
            <a:pPr>
              <a:defRPr/>
            </a:pPr>
            <a:r>
              <a:rPr lang="ja-JP" altLang="en-US" sz="2800" smtClean="0"/>
              <a:t>ガジュマルと，栗生川河口右岸のメヒルギ</a:t>
            </a:r>
            <a:endParaRPr lang="ja-JP" altLang="en-US" sz="3200" smtClean="0"/>
          </a:p>
        </p:txBody>
      </p:sp>
      <p:pic>
        <p:nvPicPr>
          <p:cNvPr id="87044" name="Picture 4" descr="ガジュマル2.JPG                                                00010EED iBook_OS9                      BF5458F4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0"/>
            <a:ext cx="6553200" cy="4914900"/>
          </a:xfrm>
        </p:spPr>
      </p:pic>
      <p:pic>
        <p:nvPicPr>
          <p:cNvPr id="87045" name="Picture 5" descr="ガジュマルの葉.JPG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6" descr="メヒルギ石碑.JPG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メヒルギ群落.JPG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8" descr="メヒルギ接写.JPG                                               00010EED iBook_OS9                      BF5458F4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5976664" cy="1143000"/>
          </a:xfrm>
        </p:spPr>
        <p:txBody>
          <a:bodyPr/>
          <a:lstStyle/>
          <a:p>
            <a:r>
              <a:rPr kumimoji="1" lang="ja-JP" altLang="en-US" dirty="0" smtClean="0"/>
              <a:t>日本の杉の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地球科学的な再生時期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富山県魚津市、福井県高浜、島根県三瓶山等の日本</a:t>
            </a:r>
            <a:r>
              <a:rPr lang="ja-JP" altLang="en-US" dirty="0" smtClean="0"/>
              <a:t>海側では、</a:t>
            </a:r>
            <a:r>
              <a:rPr lang="en-US" altLang="ja-JP" dirty="0"/>
              <a:t>5000</a:t>
            </a:r>
            <a:r>
              <a:rPr lang="ja-JP" altLang="en-US" dirty="0"/>
              <a:t>年前</a:t>
            </a:r>
            <a:r>
              <a:rPr lang="ja-JP" altLang="en-US" dirty="0" smtClean="0"/>
              <a:t>の埋没林が出土。</a:t>
            </a:r>
            <a:endParaRPr lang="en-US" altLang="ja-JP" dirty="0" smtClean="0"/>
          </a:p>
          <a:p>
            <a:r>
              <a:rPr lang="ja-JP" altLang="en-US" dirty="0" smtClean="0"/>
              <a:t>黒潮の対馬海流としての，日本海への流入と繋がる。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77265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吉野杉は屋久杉から。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800" dirty="0"/>
              <a:t>江戸</a:t>
            </a:r>
            <a:r>
              <a:rPr lang="ja-JP" altLang="en-US" sz="2800" dirty="0" smtClean="0"/>
              <a:t>時代　農学者　大蔵永常著「</a:t>
            </a:r>
            <a:r>
              <a:rPr lang="ja-JP" altLang="en-US" sz="2800" dirty="0"/>
              <a:t>広益国産孝</a:t>
            </a:r>
            <a:r>
              <a:rPr lang="ja-JP" altLang="en-US" sz="2800" dirty="0" smtClean="0"/>
              <a:t>」</a:t>
            </a:r>
            <a:r>
              <a:rPr lang="ja-JP" altLang="en-US" sz="2800" dirty="0"/>
              <a:t>二之巻「杉木仕立方」 </a:t>
            </a:r>
            <a:r>
              <a:rPr lang="ja-JP" altLang="en-US" sz="2800" dirty="0" smtClean="0"/>
              <a:t>には，次に記事。</a:t>
            </a:r>
            <a:endParaRPr lang="en-US" altLang="ja-JP" sz="2800" dirty="0" smtClean="0"/>
          </a:p>
          <a:p>
            <a:r>
              <a:rPr lang="ja-JP" altLang="en-US" sz="2800" dirty="0" smtClean="0"/>
              <a:t>「</a:t>
            </a:r>
            <a:r>
              <a:rPr lang="ja-JP" altLang="en-US" sz="2800" dirty="0"/>
              <a:t>百五六十年ほど己前吉野郡へ薩州屋久の嶋より杉の實を取来りて、 蒔きつけ苗を拵え谷々の植ゑ弘めしに、深谷ゆゑ成木して今は此一郡より板に わきて諸方へ商ひ、又柱やうなものに伐りて谷河を流し、吉野川にて筏となし、 末は紀州の海辺まで出だし、船につみて諸国へ商ふ事幾万両といふ事あげてか ぞへがた</a:t>
            </a:r>
            <a:r>
              <a:rPr lang="ja-JP" altLang="en-US" sz="2800" dirty="0" smtClean="0"/>
              <a:t>し」</a:t>
            </a:r>
            <a:endParaRPr lang="ja-JP" altLang="en-US" sz="2800" dirty="0"/>
          </a:p>
          <a:p>
            <a:endParaRPr lang="ja-JP" altLang="en-US" sz="2800" dirty="0"/>
          </a:p>
          <a:p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9821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次に木庭の論文を使って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016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unny Days">
  <a:themeElements>
    <a:clrScheme name="Sunny Days 1">
      <a:dk1>
        <a:srgbClr val="000000"/>
      </a:dk1>
      <a:lt1>
        <a:srgbClr val="FFCC66"/>
      </a:lt1>
      <a:dk2>
        <a:srgbClr val="996633"/>
      </a:dk2>
      <a:lt2>
        <a:srgbClr val="CC6600"/>
      </a:lt2>
      <a:accent1>
        <a:srgbClr val="FF9933"/>
      </a:accent1>
      <a:accent2>
        <a:srgbClr val="CCCCCC"/>
      </a:accent2>
      <a:accent3>
        <a:srgbClr val="FFE2B8"/>
      </a:accent3>
      <a:accent4>
        <a:srgbClr val="000000"/>
      </a:accent4>
      <a:accent5>
        <a:srgbClr val="FFCAAD"/>
      </a:accent5>
      <a:accent6>
        <a:srgbClr val="B9B9B9"/>
      </a:accent6>
      <a:hlink>
        <a:srgbClr val="CC9900"/>
      </a:hlink>
      <a:folHlink>
        <a:srgbClr val="993366"/>
      </a:folHlink>
    </a:clrScheme>
    <a:fontScheme name="Sunny Days">
      <a:majorFont>
        <a:latin typeface="Osaka"/>
        <a:ea typeface="Osaka"/>
        <a:cs typeface="Osaka"/>
      </a:majorFont>
      <a:minorFont>
        <a:latin typeface="Osak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unny Days 1">
        <a:dk1>
          <a:srgbClr val="000000"/>
        </a:dk1>
        <a:lt1>
          <a:srgbClr val="FFCC66"/>
        </a:lt1>
        <a:dk2>
          <a:srgbClr val="996633"/>
        </a:dk2>
        <a:lt2>
          <a:srgbClr val="CC6600"/>
        </a:lt2>
        <a:accent1>
          <a:srgbClr val="FF9933"/>
        </a:accent1>
        <a:accent2>
          <a:srgbClr val="CCCCCC"/>
        </a:accent2>
        <a:accent3>
          <a:srgbClr val="FFE2B8"/>
        </a:accent3>
        <a:accent4>
          <a:srgbClr val="000000"/>
        </a:accent4>
        <a:accent5>
          <a:srgbClr val="FFCAAD"/>
        </a:accent5>
        <a:accent6>
          <a:srgbClr val="B9B9B9"/>
        </a:accent6>
        <a:hlink>
          <a:srgbClr val="CC9900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2">
        <a:dk1>
          <a:srgbClr val="000000"/>
        </a:dk1>
        <a:lt1>
          <a:srgbClr val="FFFFCC"/>
        </a:lt1>
        <a:dk2>
          <a:srgbClr val="996633"/>
        </a:dk2>
        <a:lt2>
          <a:srgbClr val="CC9900"/>
        </a:lt2>
        <a:accent1>
          <a:srgbClr val="FF9933"/>
        </a:accent1>
        <a:accent2>
          <a:srgbClr val="FFFFFF"/>
        </a:accent2>
        <a:accent3>
          <a:srgbClr val="FFFFE2"/>
        </a:accent3>
        <a:accent4>
          <a:srgbClr val="000000"/>
        </a:accent4>
        <a:accent5>
          <a:srgbClr val="FFCAAD"/>
        </a:accent5>
        <a:accent6>
          <a:srgbClr val="E7E7E7"/>
        </a:accent6>
        <a:hlink>
          <a:srgbClr val="FFCC66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CBCBC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4">
        <a:dk1>
          <a:srgbClr val="000000"/>
        </a:dk1>
        <a:lt1>
          <a:srgbClr val="F8F8F8"/>
        </a:lt1>
        <a:dk2>
          <a:srgbClr val="006600"/>
        </a:dk2>
        <a:lt2>
          <a:srgbClr val="FFCC00"/>
        </a:lt2>
        <a:accent1>
          <a:srgbClr val="9999FF"/>
        </a:accent1>
        <a:accent2>
          <a:srgbClr val="003300"/>
        </a:accent2>
        <a:accent3>
          <a:srgbClr val="AAB8AA"/>
        </a:accent3>
        <a:accent4>
          <a:srgbClr val="D4D4D4"/>
        </a:accent4>
        <a:accent5>
          <a:srgbClr val="CACAFF"/>
        </a:accent5>
        <a:accent6>
          <a:srgbClr val="002D00"/>
        </a:accent6>
        <a:hlink>
          <a:srgbClr val="009966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ny Days 5">
        <a:dk1>
          <a:srgbClr val="000000"/>
        </a:dk1>
        <a:lt1>
          <a:srgbClr val="F8F8F8"/>
        </a:lt1>
        <a:dk2>
          <a:srgbClr val="990099"/>
        </a:dk2>
        <a:lt2>
          <a:srgbClr val="FFCC00"/>
        </a:lt2>
        <a:accent1>
          <a:srgbClr val="9999FF"/>
        </a:accent1>
        <a:accent2>
          <a:srgbClr val="660066"/>
        </a:accent2>
        <a:accent3>
          <a:srgbClr val="CAAACA"/>
        </a:accent3>
        <a:accent4>
          <a:srgbClr val="D4D4D4"/>
        </a:accent4>
        <a:accent5>
          <a:srgbClr val="CACAFF"/>
        </a:accent5>
        <a:accent6>
          <a:srgbClr val="5C005C"/>
        </a:accent6>
        <a:hlink>
          <a:srgbClr val="CC00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iBook_OS9:KOBA OS9 アプリ:Microsoft Office 2001木庭追加:テンプレート:プレゼンテーション:デザイン:Sunny Days</Template>
  <TotalTime>1000</TotalTime>
  <Words>1135</Words>
  <Application>Microsoft Macintosh PowerPoint</Application>
  <PresentationFormat>画面に合わせる (4:3)</PresentationFormat>
  <Paragraphs>175</Paragraphs>
  <Slides>93</Slides>
  <Notes>9</Notes>
  <HiddenSlides>0</HiddenSlides>
  <MMClips>6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93</vt:i4>
      </vt:variant>
    </vt:vector>
  </HeadingPairs>
  <TitlesOfParts>
    <vt:vector size="94" baseType="lpstr">
      <vt:lpstr>Sunny Days</vt:lpstr>
      <vt:lpstr>屋久島の自然</vt:lpstr>
      <vt:lpstr>お話する内容</vt:lpstr>
      <vt:lpstr>屋久島の位置</vt:lpstr>
      <vt:lpstr>世界遺産の範囲</vt:lpstr>
      <vt:lpstr>世界遺産と国立公園の範囲</vt:lpstr>
      <vt:lpstr>宮之浦岳，　花之江河はなのえごう</vt:lpstr>
      <vt:lpstr>世界自然遺産登録理由</vt:lpstr>
      <vt:lpstr>亜熱帯から亜高山帯の垂直分布</vt:lpstr>
      <vt:lpstr>垂直分布図</vt:lpstr>
      <vt:lpstr>屋久杉</vt:lpstr>
      <vt:lpstr>歴　史</vt:lpstr>
      <vt:lpstr>残存量</vt:lpstr>
      <vt:lpstr>平面分布</vt:lpstr>
      <vt:lpstr>垂直分布</vt:lpstr>
      <vt:lpstr>屋久杉を生んだ自然環境　?</vt:lpstr>
      <vt:lpstr>入り込み客数の流れ</vt:lpstr>
      <vt:lpstr>第三次産業の進展</vt:lpstr>
      <vt:lpstr>荒川登山口〜縄文杉ルート　トレッキング  デジカメ体験紀</vt:lpstr>
      <vt:lpstr>伊丹から</vt:lpstr>
      <vt:lpstr>畳と2時間遅れの鹿児島空港</vt:lpstr>
      <vt:lpstr>まだ飛んでいたの？　名機　YS-11</vt:lpstr>
      <vt:lpstr>右に乗ったら 開聞岳と池田湖</vt:lpstr>
      <vt:lpstr>山岳と海岸段丘と</vt:lpstr>
      <vt:lpstr>３０年前とおんなじ屋久島空港</vt:lpstr>
      <vt:lpstr>屋久島ロイヤルホテルから段丘と明神岳と 明日は海岸から長徒歩行と信じてた頃</vt:lpstr>
      <vt:lpstr>荒川三叉路の豪雨と屋久島サル　 安房から車で30分　こんなにかかるってえ　中止しようかあ　 このあとバイクのお嬢ちゃんが勇ましく</vt:lpstr>
      <vt:lpstr>さらに10分で登山口駐車場  4500円/日　油158円/リッター</vt:lpstr>
      <vt:lpstr>屋久島パークボランティアの会作成マップ</vt:lpstr>
      <vt:lpstr>荒川登山口のトロッコ小屋</vt:lpstr>
      <vt:lpstr>荒川橋をわたって　さあこれから</vt:lpstr>
      <vt:lpstr>これからが思いやられるトンネル　着けるのお</vt:lpstr>
      <vt:lpstr>すごい親切う　ちょっと安心</vt:lpstr>
      <vt:lpstr>なんか歩きやすいなあ</vt:lpstr>
      <vt:lpstr> 深い谷の鉄橋を　豪雨だったらこわい</vt:lpstr>
      <vt:lpstr>林間レール上を　激しい雨滴が</vt:lpstr>
      <vt:lpstr>岐路　どちらに行けば　ゴー　なに</vt:lpstr>
      <vt:lpstr>ゴー　　ええっなんでえ　歩いてきた道やんか</vt:lpstr>
      <vt:lpstr>小杉谷橋　どうもこれからかなあ　誰もあわんなあ</vt:lpstr>
      <vt:lpstr>でっかい石や</vt:lpstr>
      <vt:lpstr>小杉谷小中学校跡</vt:lpstr>
      <vt:lpstr>休憩舎　ついに人（男女２人ずれ）を発見　 まあ，ゆっくりいけばあ</vt:lpstr>
      <vt:lpstr>ついにツアー集団発見ー　 これは追いついたぞ　以降， つぎつぎと牛蒡抜き</vt:lpstr>
      <vt:lpstr>こんな橋がこれから数本</vt:lpstr>
      <vt:lpstr>立派な「みだれ橋」1号　3号までだったか</vt:lpstr>
      <vt:lpstr>伐って放置された屋久杉</vt:lpstr>
      <vt:lpstr>えらい立派な砂防ダム</vt:lpstr>
      <vt:lpstr>進行方向転換のための軌道</vt:lpstr>
      <vt:lpstr>待避軌道</vt:lpstr>
      <vt:lpstr>大株歩道入り口　大混雑　この梯子なに</vt:lpstr>
      <vt:lpstr>これはなんだ  ルート途中，唯一のトイレ</vt:lpstr>
      <vt:lpstr>一人旅には頼もしいピンクのリボン</vt:lpstr>
      <vt:lpstr>屋久杉の根っこの道　 もう大丈夫って気になって</vt:lpstr>
      <vt:lpstr>これがWilson株かあ</vt:lpstr>
      <vt:lpstr>もう一つWilson株</vt:lpstr>
      <vt:lpstr>Wilson株 もう一丁</vt:lpstr>
      <vt:lpstr>整備済みー</vt:lpstr>
      <vt:lpstr>裏庭かいな</vt:lpstr>
      <vt:lpstr>名もない２代杉</vt:lpstr>
      <vt:lpstr>誰が名付けた 大王杉</vt:lpstr>
      <vt:lpstr>大王杉 あんまり感じないよ</vt:lpstr>
      <vt:lpstr>目立つ オレンジつるつる肌 ヒメシャラ</vt:lpstr>
      <vt:lpstr>うーん確かに夫婦杉　負けた　仲良すぎ</vt:lpstr>
      <vt:lpstr>ヒメシャラと木道</vt:lpstr>
      <vt:lpstr>屋久杉と石段</vt:lpstr>
      <vt:lpstr>おお， 縄文杉よ</vt:lpstr>
      <vt:lpstr>檻に入って</vt:lpstr>
      <vt:lpstr>仙人かな</vt:lpstr>
      <vt:lpstr>やっぱり 記念写真って</vt:lpstr>
      <vt:lpstr>PowerPoint プレゼンテーション</vt:lpstr>
      <vt:lpstr>戻って 再会，翁杉</vt:lpstr>
      <vt:lpstr>根っこに触れて　森の神と</vt:lpstr>
      <vt:lpstr>PowerPoint プレゼンテーション</vt:lpstr>
      <vt:lpstr>小杉谷の景観はちょっと石の上に登って</vt:lpstr>
      <vt:lpstr>小杉谷底</vt:lpstr>
      <vt:lpstr>支谷の小滝</vt:lpstr>
      <vt:lpstr>PowerPoint プレゼンテーション</vt:lpstr>
      <vt:lpstr>帰還：7時間40分　バイクの娘と一緒</vt:lpstr>
      <vt:lpstr>動物地理区</vt:lpstr>
      <vt:lpstr>渡瀬線：旧北区と東洋区の境界</vt:lpstr>
      <vt:lpstr>自然の特色</vt:lpstr>
      <vt:lpstr>旧世界動物地理区 （北区と熱帯区）の境界</vt:lpstr>
      <vt:lpstr>日本の生物地理図</vt:lpstr>
      <vt:lpstr>ずんぐり,少し濃い色の毛，ヤクニホンザルMacaca fuscata yakui</vt:lpstr>
      <vt:lpstr>ハブの分布</vt:lpstr>
      <vt:lpstr>台湾，先島，沖縄，トカラ</vt:lpstr>
      <vt:lpstr>日本のサンゴ礁の分布</vt:lpstr>
      <vt:lpstr>完新世隆起サンゴ礁</vt:lpstr>
      <vt:lpstr>現成サンゴ（×サンゴ礁）</vt:lpstr>
      <vt:lpstr>サンゴ礁特有の縁溝縁脚系が見られない</vt:lpstr>
      <vt:lpstr>ガジュマルと，栗生川河口右岸のメヒルギ</vt:lpstr>
      <vt:lpstr>日本の杉の 地球科学的な再生時期</vt:lpstr>
      <vt:lpstr>吉野杉は屋久杉から。</vt:lpstr>
      <vt:lpstr>次に木庭の論文を使って</vt:lpstr>
    </vt:vector>
  </TitlesOfParts>
  <Company>地球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屋久島の自然</dc:title>
  <dc:creator>木庭 元晴</dc:creator>
  <cp:lastModifiedBy>木庭 元晴</cp:lastModifiedBy>
  <cp:revision>128</cp:revision>
  <dcterms:created xsi:type="dcterms:W3CDTF">2005-10-11T13:44:52Z</dcterms:created>
  <dcterms:modified xsi:type="dcterms:W3CDTF">2016-05-25T06:49:16Z</dcterms:modified>
</cp:coreProperties>
</file>