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2"/>
  </p:notesMasterIdLst>
  <p:handoutMasterIdLst>
    <p:handoutMasterId r:id="rId33"/>
  </p:handoutMasterIdLst>
  <p:sldIdLst>
    <p:sldId id="263" r:id="rId2"/>
    <p:sldId id="288" r:id="rId3"/>
    <p:sldId id="259" r:id="rId4"/>
    <p:sldId id="264" r:id="rId5"/>
    <p:sldId id="261" r:id="rId6"/>
    <p:sldId id="265" r:id="rId7"/>
    <p:sldId id="260" r:id="rId8"/>
    <p:sldId id="279" r:id="rId9"/>
    <p:sldId id="273" r:id="rId10"/>
    <p:sldId id="275" r:id="rId11"/>
    <p:sldId id="277" r:id="rId12"/>
    <p:sldId id="278" r:id="rId13"/>
    <p:sldId id="274" r:id="rId14"/>
    <p:sldId id="276" r:id="rId15"/>
    <p:sldId id="286" r:id="rId16"/>
    <p:sldId id="262" r:id="rId17"/>
    <p:sldId id="272" r:id="rId18"/>
    <p:sldId id="266" r:id="rId19"/>
    <p:sldId id="284" r:id="rId20"/>
    <p:sldId id="285" r:id="rId21"/>
    <p:sldId id="287" r:id="rId22"/>
    <p:sldId id="280" r:id="rId23"/>
    <p:sldId id="267" r:id="rId24"/>
    <p:sldId id="268" r:id="rId25"/>
    <p:sldId id="269" r:id="rId26"/>
    <p:sldId id="270" r:id="rId27"/>
    <p:sldId id="271" r:id="rId28"/>
    <p:sldId id="281" r:id="rId29"/>
    <p:sldId id="282" r:id="rId30"/>
    <p:sldId id="283" r:id="rId3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920" y="-7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84481-7ADA-914D-B870-9AEB419A26B5}" type="datetimeFigureOut">
              <a:rPr kumimoji="1" lang="ja-JP" altLang="en-US" smtClean="0"/>
              <a:t>14/05/28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946AE-CCA9-7542-B602-925AEA4A45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8577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C35DF-EDE5-C64F-BA5B-90BA13CBAC05}" type="datetimeFigureOut">
              <a:rPr kumimoji="1" lang="ja-JP" altLang="en-US" smtClean="0"/>
              <a:t>14/05/28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E5BB9-ACFC-E340-A47D-019C30CB97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41809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Relationship Id="rId3" Type="http://schemas.openxmlformats.org/officeDocument/2006/relationships/hyperlink" Target="http://ci.nii.ac.jp/ncid/BN07386397" TargetMode="Externa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www.rinya.maff.go.jp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hokkaido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siretoko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kyositu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gaiyou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gaiyou.html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5BB9-ACFC-E340-A47D-019C30CB97D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5120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www.env.go.jp</a:t>
            </a:r>
            <a:r>
              <a:rPr kumimoji="1" lang="en-US" altLang="ja-JP" dirty="0" smtClean="0"/>
              <a:t>/park/</a:t>
            </a:r>
            <a:r>
              <a:rPr kumimoji="1" lang="en-US" altLang="ja-JP" dirty="0" err="1" smtClean="0"/>
              <a:t>shiretoko</a:t>
            </a:r>
            <a:r>
              <a:rPr kumimoji="1" lang="en-US" altLang="ja-JP" dirty="0" smtClean="0"/>
              <a:t>/</a:t>
            </a:r>
          </a:p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hokkaido.env.go.jp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kushiro</a:t>
            </a:r>
            <a:r>
              <a:rPr kumimoji="1" lang="en-US" altLang="ja-JP" dirty="0" smtClean="0"/>
              <a:t>/to_2014/data/0422aa.pdf</a:t>
            </a:r>
          </a:p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hokkaido.env.go.jp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kushiro</a:t>
            </a:r>
            <a:r>
              <a:rPr kumimoji="1" lang="en-US" altLang="ja-JP" dirty="0" smtClean="0"/>
              <a:t>/pre_2014/data/0320aa.pdf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5BB9-ACFC-E340-A47D-019C30CB97D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869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現地で撮影したものだが，</a:t>
            </a:r>
            <a:endParaRPr kumimoji="1" lang="en-US" altLang="ja-JP" dirty="0" smtClean="0"/>
          </a:p>
          <a:p>
            <a:r>
              <a:rPr kumimoji="1" lang="en-US" altLang="ja-JP" dirty="0" smtClean="0"/>
              <a:t>http://15.pro.tok2.com/~</a:t>
            </a:r>
            <a:r>
              <a:rPr kumimoji="1" lang="en-US" altLang="ja-JP" dirty="0" err="1" smtClean="0"/>
              <a:t>satoubin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matuhikaku.htm</a:t>
            </a:r>
            <a:endParaRPr kumimoji="1" lang="en-US" altLang="ja-JP" dirty="0" smtClean="0"/>
          </a:p>
          <a:p>
            <a:r>
              <a:rPr kumimoji="1" lang="ja-JP" altLang="en-US" dirty="0" smtClean="0"/>
              <a:t>分類する上で参考になるサイト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5BB9-ACFC-E340-A47D-019C30CB97D6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4438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www.ms-aurora.com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shiretoko</a:t>
            </a:r>
            <a:r>
              <a:rPr kumimoji="1" lang="en-US" altLang="ja-JP" dirty="0" smtClean="0"/>
              <a:t>/cruise/</a:t>
            </a:r>
            <a:r>
              <a:rPr kumimoji="1" lang="en-US" altLang="ja-JP" dirty="0" err="1" smtClean="0"/>
              <a:t>index.html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5BB9-ACFC-E340-A47D-019C30CB97D6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6036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知床岬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5BB9-ACFC-E340-A47D-019C30CB97D6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572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www.plema.com</a:t>
            </a:r>
            <a:r>
              <a:rPr kumimoji="1" lang="en-US" altLang="ja-JP" dirty="0" smtClean="0"/>
              <a:t>/photo/</a:t>
            </a:r>
            <a:r>
              <a:rPr kumimoji="1" lang="en-US" altLang="ja-JP" dirty="0" err="1" smtClean="0"/>
              <a:t>syasin</a:t>
            </a:r>
            <a:r>
              <a:rPr kumimoji="1" lang="en-US" altLang="ja-JP" dirty="0" smtClean="0"/>
              <a:t>/16_2005/</a:t>
            </a:r>
            <a:r>
              <a:rPr kumimoji="1" lang="en-US" altLang="ja-JP" dirty="0" err="1" smtClean="0"/>
              <a:t>kamuiwakka.jpg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5BB9-ACFC-E340-A47D-019C30CB97D6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284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知床半島の生い立ち</a:t>
            </a:r>
          </a:p>
          <a:p>
            <a:endParaRPr kumimoji="1" lang="ja-JP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斜里町立知床博物館 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1989.3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5BB9-ACFC-E340-A47D-019C30CB97D6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262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ainu-center.pref.hokkaido.jp</a:t>
            </a:r>
            <a:r>
              <a:rPr kumimoji="1" lang="en-US" altLang="ja-JP" dirty="0" smtClean="0"/>
              <a:t>/13_01_003.htm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5BB9-ACFC-E340-A47D-019C30CB97D6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702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www.mapshop.co.jp</a:t>
            </a:r>
            <a:r>
              <a:rPr kumimoji="1" lang="en-US" altLang="ja-JP" dirty="0" smtClean="0"/>
              <a:t>/products/</a:t>
            </a:r>
            <a:r>
              <a:rPr kumimoji="1" lang="en-US" altLang="ja-JP" dirty="0" err="1" smtClean="0"/>
              <a:t>detail.php?product_id</a:t>
            </a:r>
            <a:r>
              <a:rPr kumimoji="1" lang="en-US" altLang="ja-JP" dirty="0" smtClean="0"/>
              <a:t>=24594</a:t>
            </a:r>
          </a:p>
          <a:p>
            <a:r>
              <a:rPr kumimoji="1" lang="ja-JP" alt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航海用海図 </a:t>
            </a:r>
            <a:r>
              <a:rPr kumimoji="1" lang="en-US" altLang="ja-JP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kumimoji="1" lang="ja-JP" alt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世界　</a:t>
            </a:r>
            <a:r>
              <a:rPr kumimoji="1" lang="en-US" altLang="ja-JP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W4053 ( INT53 ) &gt;</a:t>
            </a:r>
          </a:p>
          <a:p>
            <a:r>
              <a:rPr kumimoji="1" lang="ja-JP" alt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メーカー：日本水路協会　発行元：海上保安庁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5BB9-ACFC-E340-A47D-019C30CB97D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7064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オホーツク海は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アジア大陸北東部と北海道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カラフト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千島列島に囲 まれた海である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大陸棚の発達のために平均水深は 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800 m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と非常に浅い 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海洋の平均水深は約 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3,700 m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である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面積は 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1520,000 m^2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と海洋としては非常に狭いが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それでも日本の面積の 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1.5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倍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北海道の面積の 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倍である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この海域は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冬期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流氷に閉ざされる海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季節海氷域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北半球における流氷の来る海としては最南端に位置する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サケ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マス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タラ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カニの良い漁場</a:t>
            </a:r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として知られている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	</a:t>
            </a:r>
          </a:p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www.ep.sci.hokudai.ac.jp</a:t>
            </a:r>
            <a:r>
              <a:rPr kumimoji="1" lang="en-US" altLang="ja-JP" dirty="0" smtClean="0"/>
              <a:t>/~</a:t>
            </a:r>
            <a:r>
              <a:rPr kumimoji="1" lang="en-US" altLang="ja-JP" dirty="0" err="1" smtClean="0"/>
              <a:t>mosir</a:t>
            </a:r>
            <a:r>
              <a:rPr kumimoji="1" lang="en-US" altLang="ja-JP" dirty="0" smtClean="0"/>
              <a:t>/work/2002/</a:t>
            </a:r>
            <a:r>
              <a:rPr kumimoji="1" lang="en-US" altLang="ja-JP" dirty="0" err="1" smtClean="0"/>
              <a:t>clione</a:t>
            </a:r>
            <a:r>
              <a:rPr kumimoji="1" lang="en-US" altLang="ja-JP" dirty="0" smtClean="0"/>
              <a:t>/research/</a:t>
            </a:r>
            <a:r>
              <a:rPr kumimoji="1" lang="en-US" altLang="ja-JP" dirty="0" err="1" smtClean="0"/>
              <a:t>okhotsk</a:t>
            </a:r>
            <a:r>
              <a:rPr kumimoji="1" lang="en-US" altLang="ja-JP" dirty="0" smtClean="0"/>
              <a:t>/pub-web/</a:t>
            </a:r>
            <a:r>
              <a:rPr kumimoji="1" lang="en-US" altLang="ja-JP" dirty="0" err="1" smtClean="0"/>
              <a:t>kenkyuu.html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5BB9-ACFC-E340-A47D-019C30CB97D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4191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）高アルベド（日射に対する反射率が大きい）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  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海氷は、通常白い雪が載っているため、日射の６～７割を反射する。これに対して、海水は黒っぽいため日射の１割しか反射しない。いったん海氷が増えると多くの太陽エネルギーを反射するため寒冷化させることになり、寒冷化すると海氷がさらに増えるという正のフィードバック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�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ｪ働くことになる。このように海氷は、ある地域ひいては地球の気候を大きく変える可能性がある。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  2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）大気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―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海洋間の断熱材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  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海氷は断熱材として働き、大気と海洋間の熱交換を大きく抑制する。従って、海氷の有無・変動は海洋・大気間の熱輸送に大きな影響を与える。これもよっても正のフィードバックが働く。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  http://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wwwod.lowtem.hokudai.ac.jp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kaihyo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kikou.htm</a:t>
            </a:r>
            <a:endParaRPr kumimoji="1" lang="en-US" altLang="ja-JP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）熱と塩の再分配・輸送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  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海氷生成の際に高塩分（従って高密度）の水（ブライン）が排出され重い水ができるため、それが海洋の底層や中深層に潜り込む。地球上の海の中深層に占める水のほとんどが、海氷ができるような極域で作られたものである。この水の出来具合が変ると地球規模の海洋循環も変って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�C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候が大きくシフトすると考えられる。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5BB9-ACFC-E340-A47D-019C30CB97D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2892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wwwod.lowtem.hokudai.ac.jp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okhotsk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global.htm</a:t>
            </a:r>
            <a:endParaRPr kumimoji="1" lang="en-US" altLang="ja-JP" dirty="0" smtClean="0"/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オホーツク海は北太平洋で唯一大気に接した水が中層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400-800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ｍへ潜り込める海という点でも注目される海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5BB9-ACFC-E340-A47D-019C30CB97D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251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wwwod.lowtem.hokudai.ac.jp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kaihyo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okhotsksea.htm</a:t>
            </a:r>
            <a:endParaRPr kumimoji="1" lang="en-US" altLang="ja-JP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kumimoji="1" lang="en-US" altLang="ja-JP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沿岸結氷や河口付近の結氷を除けば、オホーツク海は北半球での流氷の南限である。その理由は ？</a:t>
            </a:r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１・アムール川からの多量の真水の供給によって、海洋が二重構造をしている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右図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kumimoji="1" lang="ja-JP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２・北半球の寒極であるシベリアからの強い寒気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左図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kumimoji="1" lang="ja-JP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３・北風と南向きの海流（東樺太海流）によって流氷が南へ運ばれる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左図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5BB9-ACFC-E340-A47D-019C30CB97D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302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www.okhotsk.org</a:t>
            </a:r>
            <a:r>
              <a:rPr kumimoji="1" lang="en-US" altLang="ja-JP" dirty="0" smtClean="0"/>
              <a:t>/news/</a:t>
            </a:r>
            <a:r>
              <a:rPr kumimoji="1" lang="en-US" altLang="ja-JP" dirty="0" err="1" smtClean="0"/>
              <a:t>ryuhyou.htm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5BB9-ACFC-E340-A47D-019C30CB97D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0949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www.zukan-bouz.com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kasago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kitiji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kitiji.html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5BB9-ACFC-E340-A47D-019C30CB97D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6089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ピリカメノコ</a:t>
            </a:r>
            <a:r>
              <a:rPr kumimoji="1" lang="en-US" altLang="ja-JP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kumimoji="1" lang="ja-JP" alt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美少女</a:t>
            </a:r>
            <a:endParaRPr kumimoji="1" lang="ja-JP" altLang="en-US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5BB9-ACFC-E340-A47D-019C30CB97D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647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67D782E1-FDC0-2547-ACC8-4CB9E5317D81}" type="datetime1">
              <a:rPr lang="ja-JP" altLang="en-US" smtClean="0"/>
              <a:t>14/05/28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 eaLnBrk="1" latinLnBrk="0" hangingPunct="1"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65E871E3-B617-EF45-A540-ED68EA3D344C}" type="datetime1">
              <a:rPr lang="ja-JP" altLang="en-US" smtClean="0"/>
              <a:t>14/05/28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 eaLnBrk="1" latinLnBrk="0" hangingPunct="1"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の上に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1857094-5F4F-F349-BF73-D0C8419DEB6D}" type="datetime1">
              <a:rPr lang="ja-JP" altLang="en-US" smtClean="0"/>
              <a:t>14/05/28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170ADD11-4055-44D3-AD09-D611CD509B89}" type="slidenum">
              <a:rPr kumimoji="0" lang="en-US" smtClean="0"/>
              <a:pPr algn="r" eaLnBrk="1" latinLnBrk="0" hangingPunct="1"/>
              <a:t>‹#›</a:t>
            </a:fld>
            <a:endParaRPr kumimoji="0"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絵コン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701B39-856F-404F-935F-3206BD75E3F8}" type="datetime1">
              <a:rPr lang="ja-JP" altLang="en-US" smtClean="0"/>
              <a:t>14/05/28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170ADD11-4055-44D3-AD09-D611CD509B89}" type="slidenum">
              <a:rPr kumimoji="0" lang="en-US" smtClean="0"/>
              <a:pPr algn="r" eaLnBrk="1" latinLnBrk="0" hangingPunct="1"/>
              <a:t>‹#›</a:t>
            </a:fld>
            <a:endParaRPr kumimoji="0" lang="zh-CN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1F675BA3-8FB7-984F-8904-7C9D4FE1937A}" type="datetime1">
              <a:rPr lang="ja-JP" altLang="en-US" smtClean="0"/>
              <a:t>14/05/28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 eaLnBrk="1" latinLnBrk="0" hangingPunct="1"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B82BC3F-5D50-C745-8FC3-A396F823E9FC}" type="datetime1">
              <a:rPr lang="ja-JP" altLang="en-US" smtClean="0"/>
              <a:t>14/05/28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 eaLnBrk="1" latinLnBrk="0" hangingPunct="1"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D9B677D-F967-1C4E-B43F-7848FA3B7154}" type="datetime1">
              <a:rPr lang="ja-JP" altLang="en-US" smtClean="0"/>
              <a:t>14/05/28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 eaLnBrk="1" latinLnBrk="0" hangingPunct="1"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図付き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1767ECC6-03BC-8645-86FD-0CF153AC5D4C}" type="datetime1">
              <a:rPr lang="ja-JP" altLang="en-US" smtClean="0"/>
              <a:t>14/05/28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170ADD11-4055-44D3-AD09-D611CD509B89}" type="slidenum">
              <a:rPr kumimoji="0" lang="en-US" smtClean="0"/>
              <a:pPr algn="r" eaLnBrk="1" latinLnBrk="0" hangingPunct="1"/>
              <a:t>‹#›</a:t>
            </a:fld>
            <a:endParaRPr kumimoji="0" lang="zh-CN" alt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43A9877-EE9B-1240-B8DD-39A492A96CA0}" type="datetime1">
              <a:rPr lang="ja-JP" altLang="en-US" smtClean="0"/>
              <a:t>14/05/28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 eaLnBrk="1" latinLnBrk="0" hangingPunct="1"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7F1A3D3-AE18-EF48-BA51-326357219D2B}" type="datetime1">
              <a:rPr lang="ja-JP" altLang="en-US" smtClean="0"/>
              <a:t>14/05/28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 eaLnBrk="1" latinLnBrk="0" hangingPunct="1"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5C44AD9-365C-174D-A380-27374F5EC049}" type="datetime1">
              <a:rPr lang="ja-JP" altLang="en-US" smtClean="0"/>
              <a:t>14/05/28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 eaLnBrk="1" latinLnBrk="0" hangingPunct="1"/>
              <a:t>‹#›</a:t>
            </a:fld>
            <a:endParaRPr kumimoji="0" lang="zh-CN" alt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628EB227-D933-E944-854A-D5A9722F20B6}" type="datetime1">
              <a:rPr lang="ja-JP" altLang="en-US" smtClean="0"/>
              <a:t>14/05/28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 eaLnBrk="1" latinLnBrk="0" hangingPunct="1"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D9C29E6-2364-1747-91D4-AFFBA6A736ED}" type="datetime1">
              <a:rPr lang="ja-JP" altLang="en-US" smtClean="0"/>
              <a:t>14/05/28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 eaLnBrk="1" latinLnBrk="0" hangingPunct="1"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6A8B62DC-B4C1-7348-A0A1-2A2119AFA2C5}" type="datetime1">
              <a:rPr lang="ja-JP" altLang="en-US" smtClean="0"/>
              <a:t>14/05/28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 eaLnBrk="1" latinLnBrk="0" hangingPunct="1"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eaLnBrk="1" latinLnBrk="0" hangingPunct="1"/>
            <a:fld id="{CD54E66F-15DF-F944-8D6C-B9F111AD32F6}" type="datetime1">
              <a:rPr lang="ja-JP" altLang="en-US" smtClean="0"/>
              <a:t>14/05/28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kumimoji="0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 eaLnBrk="1" latinLnBrk="0" hangingPunct="1"/>
            <a:fld id="{170ADD11-4055-44D3-AD09-D611CD509B89}" type="slidenum">
              <a:rPr kumimoji="0" lang="en-US" smtClean="0"/>
              <a:pPr algn="r" eaLnBrk="1" latinLnBrk="0" hangingPunct="1"/>
              <a:t>‹#›</a:t>
            </a:fld>
            <a:endParaRPr kumimoji="0" lang="zh-CN" alt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kumimoji="1"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kumimoji="1"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kumimoji="1"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kumimoji="1"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kumimoji="1"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ko.go.jp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流氷の海に浮かぶ</a:t>
            </a:r>
            <a:r>
              <a:rPr lang="ja-JP" altLang="en-US" dirty="0" smtClean="0"/>
              <a:t>山脈</a:t>
            </a:r>
            <a:r>
              <a:rPr lang="ja-JP" altLang="en-US" dirty="0"/>
              <a:t>　知床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/>
          <a:srcRect l="-18453" r="-18453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1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59796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知床半島の地理</a:t>
            </a:r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1337733"/>
            <a:ext cx="7770813" cy="5383742"/>
          </a:xfrm>
        </p:spPr>
        <p:txBody>
          <a:bodyPr>
            <a:noAutofit/>
          </a:bodyPr>
          <a:lstStyle/>
          <a:p>
            <a:r>
              <a:rPr lang="ja-JP" altLang="en-US" sz="2800" dirty="0"/>
              <a:t>斜里町の人口</a:t>
            </a:r>
            <a:r>
              <a:rPr lang="ja-JP" altLang="en-US" sz="2800" dirty="0" smtClean="0"/>
              <a:t>は，平成</a:t>
            </a:r>
            <a:r>
              <a:rPr lang="en-US" altLang="ja-JP" sz="2800" dirty="0"/>
              <a:t>12</a:t>
            </a:r>
            <a:r>
              <a:rPr lang="ja-JP" altLang="en-US" sz="2800" dirty="0"/>
              <a:t>年の国勢調査</a:t>
            </a:r>
            <a:r>
              <a:rPr lang="ja-JP" altLang="en-US" sz="2800" dirty="0" smtClean="0"/>
              <a:t>で約</a:t>
            </a:r>
            <a:r>
              <a:rPr lang="en-US" altLang="ja-JP" sz="2800" dirty="0"/>
              <a:t>14</a:t>
            </a:r>
            <a:r>
              <a:rPr lang="ja-JP" altLang="en-US" sz="2800" dirty="0" smtClean="0"/>
              <a:t>千人、</a:t>
            </a:r>
            <a:r>
              <a:rPr lang="ja-JP" altLang="en-US" sz="2800" dirty="0"/>
              <a:t>漸減傾向に</a:t>
            </a:r>
            <a:r>
              <a:rPr lang="ja-JP" altLang="en-US" sz="2800" dirty="0" smtClean="0"/>
              <a:t>ある。</a:t>
            </a:r>
            <a:r>
              <a:rPr lang="ja-JP" altLang="en-US" sz="2800" dirty="0"/>
              <a:t>人口の大部分は、半島の付け根の斜里市街とその周辺に集中して</a:t>
            </a:r>
            <a:r>
              <a:rPr lang="ja-JP" altLang="en-US" sz="2800" dirty="0" smtClean="0"/>
              <a:t>おり，半島部</a:t>
            </a:r>
            <a:r>
              <a:rPr lang="ja-JP" altLang="en-US" sz="2800" dirty="0"/>
              <a:t>の居住者は、ウトロを中心に約</a:t>
            </a:r>
            <a:r>
              <a:rPr lang="en-US" altLang="ja-JP" sz="2800" dirty="0" smtClean="0"/>
              <a:t>1400</a:t>
            </a:r>
            <a:r>
              <a:rPr lang="ja-JP" altLang="en-US" sz="2800" dirty="0" smtClean="0"/>
              <a:t>人。</a:t>
            </a:r>
            <a:endParaRPr lang="en-US" altLang="ja-JP" sz="2800" dirty="0" smtClean="0"/>
          </a:p>
          <a:p>
            <a:r>
              <a:rPr lang="ja-JP" altLang="en-US" sz="2800" dirty="0"/>
              <a:t>産業の中心は</a:t>
            </a:r>
            <a:r>
              <a:rPr lang="ja-JP" altLang="en-US" sz="2800" dirty="0" smtClean="0"/>
              <a:t>農業と漁業で，生</a:t>
            </a:r>
            <a:r>
              <a:rPr lang="ja-JP" altLang="en-US" sz="2800" dirty="0"/>
              <a:t>産額は双方で年間約</a:t>
            </a:r>
            <a:r>
              <a:rPr lang="en-US" altLang="ja-JP" sz="2800" dirty="0"/>
              <a:t>150</a:t>
            </a:r>
            <a:r>
              <a:rPr lang="ja-JP" altLang="en-US" sz="2800" dirty="0"/>
              <a:t>億</a:t>
            </a:r>
            <a:r>
              <a:rPr lang="ja-JP" altLang="en-US" sz="2800" dirty="0" smtClean="0"/>
              <a:t>円。</a:t>
            </a:r>
            <a:endParaRPr lang="en-US" altLang="ja-JP" sz="2800" dirty="0" smtClean="0"/>
          </a:p>
          <a:p>
            <a:r>
              <a:rPr lang="ja-JP" altLang="en-US" sz="2800" dirty="0" smtClean="0"/>
              <a:t>農業：　半島部</a:t>
            </a:r>
            <a:r>
              <a:rPr lang="ja-JP" altLang="en-US" sz="2800" dirty="0"/>
              <a:t>では農地が</a:t>
            </a:r>
            <a:r>
              <a:rPr lang="ja-JP" altLang="en-US" sz="2800" dirty="0" smtClean="0"/>
              <a:t>少なく，斜里町</a:t>
            </a:r>
            <a:r>
              <a:rPr lang="ja-JP" altLang="en-US" sz="2800" dirty="0"/>
              <a:t>ではウトロ近くのチャシコツ地区と半島基部の</a:t>
            </a:r>
            <a:r>
              <a:rPr lang="ja-JP" altLang="en-US" sz="2800" dirty="0" smtClean="0"/>
              <a:t>日の出地区</a:t>
            </a:r>
            <a:r>
              <a:rPr lang="ja-JP" altLang="en-US" sz="2800" dirty="0"/>
              <a:t>及び半島付け根の斜里地区で</a:t>
            </a:r>
            <a:r>
              <a:rPr lang="ja-JP" altLang="en-US" sz="2800" dirty="0" smtClean="0"/>
              <a:t>馬鈴薯，ビート，小麦</a:t>
            </a:r>
            <a:r>
              <a:rPr lang="ja-JP" altLang="en-US" sz="2800" dirty="0"/>
              <a:t>などの畑作が行われて</a:t>
            </a:r>
            <a:r>
              <a:rPr lang="ja-JP" altLang="en-US" sz="2800" dirty="0" smtClean="0"/>
              <a:t>いる。</a:t>
            </a:r>
            <a:endParaRPr lang="en-US" altLang="ja-JP" sz="2800" dirty="0"/>
          </a:p>
          <a:p>
            <a:r>
              <a:rPr lang="ja-JP" altLang="en-US" sz="2800" dirty="0" smtClean="0"/>
              <a:t>漁業：　鮭，鱒，ホタテ，メンメ</a:t>
            </a:r>
            <a:r>
              <a:rPr lang="ja-JP" altLang="en-US" sz="2800" dirty="0"/>
              <a:t>を中心</a:t>
            </a:r>
            <a:r>
              <a:rPr lang="ja-JP" altLang="en-US" sz="2800" dirty="0" smtClean="0"/>
              <a:t>に漁獲。</a:t>
            </a: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10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30244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ビート，てんさい，砂糖大根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11</a:t>
            </a:fld>
            <a:endParaRPr kumimoji="0" lang="zh-CN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482228"/>
            <a:ext cx="2895600" cy="30607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243801" y="2726267"/>
            <a:ext cx="422423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2002</a:t>
            </a:r>
            <a:r>
              <a:rPr kumimoji="1" lang="ja-JP" altLang="en-US" sz="3200" dirty="0" smtClean="0"/>
              <a:t>年　日本産</a:t>
            </a:r>
            <a:endParaRPr kumimoji="1" lang="en-US" altLang="ja-JP" sz="3200" dirty="0" smtClean="0"/>
          </a:p>
          <a:p>
            <a:r>
              <a:rPr kumimoji="1" lang="ja-JP" altLang="en-US" sz="3200" dirty="0" smtClean="0"/>
              <a:t>てんさい</a:t>
            </a:r>
            <a:r>
              <a:rPr kumimoji="1" lang="en-US" altLang="ja-JP" sz="3200" dirty="0" smtClean="0"/>
              <a:t> </a:t>
            </a:r>
            <a:r>
              <a:rPr kumimoji="1" lang="ja-JP" altLang="en-US" sz="3200" dirty="0" smtClean="0"/>
              <a:t>：　</a:t>
            </a:r>
            <a:r>
              <a:rPr kumimoji="1" lang="en-US" altLang="ja-JP" sz="3200" dirty="0" smtClean="0"/>
              <a:t>720,000</a:t>
            </a:r>
            <a:r>
              <a:rPr kumimoji="1" lang="ja-JP" altLang="en-US" sz="3200" dirty="0" smtClean="0"/>
              <a:t>トン</a:t>
            </a:r>
            <a:endParaRPr kumimoji="1" lang="en-US" altLang="ja-JP" sz="3200" dirty="0" smtClean="0"/>
          </a:p>
          <a:p>
            <a:r>
              <a:rPr kumimoji="1" lang="ja-JP" altLang="en-US" sz="3200" dirty="0" smtClean="0"/>
              <a:t>北海道</a:t>
            </a:r>
            <a:endParaRPr kumimoji="1" lang="en-US" altLang="ja-JP" sz="3200" dirty="0" smtClean="0"/>
          </a:p>
          <a:p>
            <a:r>
              <a:rPr kumimoji="1" lang="ja-JP" altLang="en-US" sz="3200" dirty="0" smtClean="0"/>
              <a:t>さとうきび：　</a:t>
            </a:r>
            <a:r>
              <a:rPr kumimoji="1" lang="en-US" altLang="ja-JP" sz="3200" dirty="0" smtClean="0"/>
              <a:t>160,000</a:t>
            </a:r>
            <a:r>
              <a:rPr kumimoji="1" lang="ja-JP" altLang="en-US" sz="3200" dirty="0" smtClean="0"/>
              <a:t>トン</a:t>
            </a:r>
            <a:endParaRPr kumimoji="1" lang="en-US" altLang="ja-JP" sz="3200" dirty="0" smtClean="0"/>
          </a:p>
          <a:p>
            <a:r>
              <a:rPr kumimoji="1" lang="ja-JP" altLang="en-US" sz="3200" dirty="0" smtClean="0"/>
              <a:t>沖縄，鹿児島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3088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メンメ，キンキ，キチジ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12</a:t>
            </a:fld>
            <a:endParaRPr kumimoji="0" lang="zh-CN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8800" y="5644257"/>
            <a:ext cx="81099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白身で小骨少ない。刺身，一夜干し，煮物など</a:t>
            </a:r>
            <a:endParaRPr kumimoji="1" lang="en-US" altLang="ja-JP" sz="3200" dirty="0" smtClean="0"/>
          </a:p>
          <a:p>
            <a:r>
              <a:rPr kumimoji="1" lang="ja-JP" altLang="en-US" sz="3200" dirty="0" smtClean="0"/>
              <a:t>駿河湾以北，南千島，。</a:t>
            </a:r>
            <a:endParaRPr kumimoji="1" lang="ja-JP" altLang="en-US" sz="3200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3"/>
          <a:srcRect l="-47" r="-47"/>
          <a:stretch>
            <a:fillRect/>
          </a:stretch>
        </p:blipFill>
        <p:spPr>
          <a:xfrm>
            <a:off x="1654000" y="1682875"/>
            <a:ext cx="5150199" cy="2821392"/>
          </a:xfrm>
        </p:spPr>
      </p:pic>
    </p:spTree>
    <p:extLst>
      <p:ext uri="{BB962C8B-B14F-4D97-AF65-F5344CB8AC3E}">
        <p14:creationId xmlns:p14="http://schemas.microsoft.com/office/powerpoint/2010/main" val="3647582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観光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sz="3200" dirty="0"/>
              <a:t>歌「知床旅情」の流行とともに、昭和</a:t>
            </a:r>
            <a:r>
              <a:rPr lang="en-US" altLang="ja-JP" sz="3200" dirty="0"/>
              <a:t>46</a:t>
            </a:r>
            <a:r>
              <a:rPr lang="ja-JP" altLang="en-US" sz="3200" dirty="0"/>
              <a:t>年頃から観光客が急増し、昭和</a:t>
            </a:r>
            <a:r>
              <a:rPr lang="en-US" altLang="ja-JP" sz="3200" dirty="0"/>
              <a:t>55</a:t>
            </a:r>
            <a:r>
              <a:rPr lang="ja-JP" altLang="en-US" sz="3200" dirty="0"/>
              <a:t>年の知床横断道路の開通とともに観光地として定着</a:t>
            </a:r>
            <a:endParaRPr lang="en-US" altLang="ja-JP" sz="3200" dirty="0" smtClean="0"/>
          </a:p>
          <a:p>
            <a:r>
              <a:rPr lang="ja-JP" altLang="en-US" sz="3200" dirty="0" smtClean="0"/>
              <a:t>主</a:t>
            </a:r>
            <a:r>
              <a:rPr lang="ja-JP" altLang="en-US" sz="3200" dirty="0"/>
              <a:t>な</a:t>
            </a:r>
            <a:r>
              <a:rPr lang="ja-JP" altLang="en-US" sz="3200" dirty="0" smtClean="0"/>
              <a:t>観光スポットと</a:t>
            </a:r>
            <a:r>
              <a:rPr lang="ja-JP" altLang="en-US" sz="3200" dirty="0"/>
              <a:t>しては</a:t>
            </a:r>
            <a:r>
              <a:rPr lang="ja-JP" altLang="en-US" sz="3200" dirty="0" smtClean="0"/>
              <a:t>、</a:t>
            </a:r>
            <a:endParaRPr lang="en-US" altLang="ja-JP" sz="3200" dirty="0" smtClean="0"/>
          </a:p>
          <a:p>
            <a:pPr marL="0" indent="0">
              <a:buNone/>
            </a:pPr>
            <a:r>
              <a:rPr lang="ja-JP" altLang="en-US" sz="3200" dirty="0" smtClean="0"/>
              <a:t>　知</a:t>
            </a:r>
            <a:r>
              <a:rPr lang="ja-JP" altLang="en-US" sz="3200" dirty="0"/>
              <a:t>床峠、オシンコシンの滝、フレペの滝、知床五湖</a:t>
            </a:r>
            <a:r>
              <a:rPr lang="ja-JP" altLang="en-US" sz="3200" dirty="0" smtClean="0"/>
              <a:t>、</a:t>
            </a:r>
            <a:endParaRPr lang="en-US" altLang="ja-JP" sz="3200" dirty="0" smtClean="0"/>
          </a:p>
          <a:p>
            <a:pPr marL="0" indent="0">
              <a:buNone/>
            </a:pPr>
            <a:r>
              <a:rPr lang="ja-JP" altLang="en-US" sz="3200" dirty="0" smtClean="0"/>
              <a:t>　ウトロ港</a:t>
            </a:r>
            <a:r>
              <a:rPr lang="ja-JP" altLang="en-US" sz="3200" dirty="0"/>
              <a:t>周辺、岩尾別</a:t>
            </a:r>
            <a:r>
              <a:rPr lang="ja-JP" altLang="en-US" sz="3200" dirty="0" smtClean="0"/>
              <a:t>温泉</a:t>
            </a:r>
            <a:endParaRPr lang="en-US" altLang="ja-JP" sz="3200" dirty="0" smtClean="0"/>
          </a:p>
          <a:p>
            <a:pPr marL="0" indent="0">
              <a:buNone/>
            </a:pP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13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343933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604185" y="-81337"/>
            <a:ext cx="3243689" cy="692512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知床旅情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73187" y="400764"/>
            <a:ext cx="7770813" cy="6457236"/>
          </a:xfrm>
        </p:spPr>
        <p:txBody>
          <a:bodyPr>
            <a:noAutofit/>
          </a:bodyPr>
          <a:lstStyle/>
          <a:p>
            <a:r>
              <a:rPr lang="ja-JP" altLang="en-US" sz="3200" dirty="0"/>
              <a:t>知</a:t>
            </a:r>
            <a:r>
              <a:rPr lang="ja-JP" altLang="en-US" sz="3200" dirty="0" smtClean="0"/>
              <a:t>床の</a:t>
            </a:r>
            <a:r>
              <a:rPr lang="ja-JP" altLang="en-US" sz="3200" dirty="0"/>
              <a:t>岬に　はまなすの咲く</a:t>
            </a:r>
            <a:r>
              <a:rPr lang="ja-JP" altLang="en-US" sz="3200" dirty="0" smtClean="0"/>
              <a:t>ころ</a:t>
            </a: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ja-JP" altLang="en-US" sz="3200" dirty="0" smtClean="0"/>
              <a:t>思い出して</a:t>
            </a:r>
            <a:r>
              <a:rPr lang="ja-JP" altLang="en-US" sz="3200" dirty="0"/>
              <a:t>おくれ　俺たちのこと</a:t>
            </a:r>
            <a:r>
              <a:rPr lang="ja-JP" altLang="en-US" sz="3200" dirty="0" smtClean="0"/>
              <a:t>を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飲んで</a:t>
            </a:r>
            <a:r>
              <a:rPr lang="ja-JP" altLang="en-US" sz="3200" dirty="0"/>
              <a:t>騒いで　丘に</a:t>
            </a:r>
            <a:r>
              <a:rPr lang="ja-JP" altLang="en-US" sz="3200" dirty="0" smtClean="0"/>
              <a:t>のぼれば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遥か</a:t>
            </a:r>
            <a:r>
              <a:rPr lang="ja-JP" altLang="en-US" sz="3200" dirty="0" smtClean="0">
                <a:solidFill>
                  <a:srgbClr val="FFFF00"/>
                </a:solidFill>
              </a:rPr>
              <a:t>国後に</a:t>
            </a:r>
            <a:r>
              <a:rPr lang="ja-JP" altLang="en-US" sz="3200" dirty="0">
                <a:solidFill>
                  <a:srgbClr val="FFFF00"/>
                </a:solidFill>
              </a:rPr>
              <a:t>　</a:t>
            </a:r>
            <a:r>
              <a:rPr lang="ja-JP" altLang="en-US" sz="3200" dirty="0" smtClean="0">
                <a:solidFill>
                  <a:srgbClr val="FFFF00"/>
                </a:solidFill>
              </a:rPr>
              <a:t>白夜</a:t>
            </a:r>
            <a:r>
              <a:rPr lang="ja-JP" altLang="en-US" sz="3200" dirty="0" smtClean="0"/>
              <a:t>は</a:t>
            </a:r>
            <a:r>
              <a:rPr lang="ja-JP" altLang="en-US" sz="3200" dirty="0"/>
              <a:t>明ける</a:t>
            </a:r>
            <a:endParaRPr lang="ja-JP" altLang="en-US" sz="3200" i="1" dirty="0"/>
          </a:p>
          <a:p>
            <a:r>
              <a:rPr lang="ja-JP" altLang="en-US" sz="3200" dirty="0"/>
              <a:t>旅の</a:t>
            </a:r>
            <a:r>
              <a:rPr lang="ja-JP" altLang="en-US" sz="3200" dirty="0" smtClean="0"/>
              <a:t>情か</a:t>
            </a:r>
            <a:r>
              <a:rPr lang="ja-JP" altLang="en-US" sz="3200" dirty="0"/>
              <a:t>　酔うほど</a:t>
            </a:r>
            <a:r>
              <a:rPr lang="ja-JP" altLang="en-US" sz="3200" dirty="0" smtClean="0"/>
              <a:t>にさまよい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浜</a:t>
            </a:r>
            <a:r>
              <a:rPr lang="ja-JP" altLang="en-US" sz="3200" dirty="0"/>
              <a:t>に出てみれば　月は照る波の</a:t>
            </a:r>
            <a:r>
              <a:rPr lang="ja-JP" altLang="en-US" sz="3200" dirty="0" smtClean="0"/>
              <a:t>上</a:t>
            </a:r>
            <a:r>
              <a:rPr lang="en-US" altLang="ja-JP" sz="3200" i="1" dirty="0"/>
              <a:t/>
            </a:r>
            <a:br>
              <a:rPr lang="en-US" altLang="ja-JP" sz="3200" i="1" dirty="0"/>
            </a:br>
            <a:r>
              <a:rPr lang="ja-JP" altLang="en-US" sz="3200" dirty="0" smtClean="0"/>
              <a:t>君</a:t>
            </a:r>
            <a:r>
              <a:rPr lang="ja-JP" altLang="en-US" sz="3200" dirty="0"/>
              <a:t>を今宵こそ　抱きしめん</a:t>
            </a:r>
            <a:r>
              <a:rPr lang="ja-JP" altLang="en-US" sz="3200" dirty="0" smtClean="0"/>
              <a:t>と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岩</a:t>
            </a:r>
            <a:r>
              <a:rPr lang="ja-JP" altLang="en-US" sz="3200" dirty="0"/>
              <a:t>かげに寄れば　</a:t>
            </a:r>
            <a:r>
              <a:rPr lang="ja-JP" altLang="en-US" sz="3200" dirty="0">
                <a:solidFill>
                  <a:srgbClr val="FFFF00"/>
                </a:solidFill>
              </a:rPr>
              <a:t>ピリカ</a:t>
            </a:r>
            <a:r>
              <a:rPr lang="ja-JP" altLang="en-US" sz="3200" dirty="0"/>
              <a:t>が笑う</a:t>
            </a:r>
            <a:endParaRPr lang="ja-JP" altLang="en-US" sz="3200" i="1" dirty="0"/>
          </a:p>
          <a:p>
            <a:r>
              <a:rPr lang="ja-JP" altLang="en-US" sz="3200" dirty="0"/>
              <a:t>別れの日は来た　</a:t>
            </a:r>
            <a:r>
              <a:rPr lang="ja-JP" altLang="en-US" sz="3200" dirty="0">
                <a:solidFill>
                  <a:srgbClr val="FFFF00"/>
                </a:solidFill>
              </a:rPr>
              <a:t>ラウス</a:t>
            </a:r>
            <a:r>
              <a:rPr lang="ja-JP" altLang="en-US" sz="3200" dirty="0"/>
              <a:t>の村</a:t>
            </a:r>
            <a:r>
              <a:rPr lang="ja-JP" altLang="en-US" sz="3200" dirty="0" smtClean="0"/>
              <a:t>にも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君</a:t>
            </a:r>
            <a:r>
              <a:rPr lang="ja-JP" altLang="en-US" sz="3200" dirty="0"/>
              <a:t>は出て行く　峠を</a:t>
            </a:r>
            <a:r>
              <a:rPr lang="ja-JP" altLang="en-US" sz="3200" dirty="0" smtClean="0"/>
              <a:t>越えて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忘れちゃ</a:t>
            </a:r>
            <a:r>
              <a:rPr lang="ja-JP" altLang="en-US" sz="3200" dirty="0"/>
              <a:t>いやだよ　</a:t>
            </a:r>
            <a:r>
              <a:rPr lang="ja-JP" altLang="en-US" sz="3200" dirty="0">
                <a:solidFill>
                  <a:srgbClr val="FFFF00"/>
                </a:solidFill>
              </a:rPr>
              <a:t>気まぐれカラス</a:t>
            </a:r>
            <a:r>
              <a:rPr lang="ja-JP" altLang="en-US" sz="3200" dirty="0" smtClean="0"/>
              <a:t>さん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私</a:t>
            </a:r>
            <a:r>
              <a:rPr lang="ja-JP" altLang="en-US" sz="3200" dirty="0"/>
              <a:t>を泣かすな　白いかもめを</a:t>
            </a:r>
            <a:endParaRPr lang="ja-JP" altLang="en-US" sz="3200" i="1" dirty="0"/>
          </a:p>
          <a:p>
            <a:endParaRPr kumimoji="1" lang="ja-JP" altLang="en-US" sz="3200" i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14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33317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1" y="121024"/>
            <a:ext cx="2717800" cy="911910"/>
          </a:xfrm>
        </p:spPr>
        <p:txBody>
          <a:bodyPr/>
          <a:lstStyle/>
          <a:p>
            <a:r>
              <a:rPr kumimoji="1" lang="ja-JP" altLang="en-US" dirty="0" smtClean="0"/>
              <a:t>はまなす</a:t>
            </a:r>
            <a:endParaRPr kumimoji="1" lang="ja-JP" altLang="en-US" dirty="0"/>
          </a:p>
        </p:txBody>
      </p:sp>
      <p:pic>
        <p:nvPicPr>
          <p:cNvPr id="5" name="コンテンツ プレースホルダー 4" descr="R00182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53" r="-18453"/>
          <a:stretch>
            <a:fillRect/>
          </a:stretch>
        </p:blipFill>
        <p:spPr>
          <a:xfrm>
            <a:off x="-770466" y="2308022"/>
            <a:ext cx="7770813" cy="4257022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15</a:t>
            </a:fld>
            <a:endParaRPr kumimoji="0" lang="zh-CN" altLang="en-US"/>
          </a:p>
        </p:txBody>
      </p:sp>
      <p:pic>
        <p:nvPicPr>
          <p:cNvPr id="6" name="図 5" descr="R00182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121024"/>
            <a:ext cx="5034844" cy="377613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086753" y="4639733"/>
            <a:ext cx="30572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網走国定公園</a:t>
            </a:r>
            <a:endParaRPr kumimoji="1" lang="en-US" altLang="ja-JP" sz="3200" dirty="0" smtClean="0"/>
          </a:p>
          <a:p>
            <a:r>
              <a:rPr kumimoji="1" lang="ja-JP" altLang="en-US" sz="3200" dirty="0" smtClean="0"/>
              <a:t>小清水原生花園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85890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知床国立公園の労働環境一例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1869141"/>
            <a:ext cx="7947168" cy="4852334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/>
              <a:t>環境省のウェブサイトでの採用募集：</a:t>
            </a:r>
            <a:endParaRPr kumimoji="1" lang="en-US" altLang="ja-JP" sz="2800" dirty="0" smtClean="0"/>
          </a:p>
          <a:p>
            <a:pPr lvl="1"/>
            <a:r>
              <a:rPr lang="ja-JP" altLang="en-US" sz="2800" dirty="0" smtClean="0"/>
              <a:t>アクティブレンジャー　自然保護官補佐</a:t>
            </a:r>
            <a:endParaRPr lang="en-US" altLang="ja-JP" sz="2800" dirty="0" smtClean="0"/>
          </a:p>
          <a:p>
            <a:pPr lvl="2"/>
            <a:r>
              <a:rPr lang="ja-JP" altLang="en-US" sz="2800" dirty="0"/>
              <a:t>保護地域内のパトロールや利用者指導などの業務を担うアクティブ・レンジャー（自然保護官補佐）を平成</a:t>
            </a:r>
            <a:r>
              <a:rPr lang="en-US" altLang="ja-JP" sz="2800" dirty="0"/>
              <a:t>17</a:t>
            </a:r>
            <a:r>
              <a:rPr lang="ja-JP" altLang="en-US" sz="2800" dirty="0"/>
              <a:t>年６月から国立公園各地に</a:t>
            </a:r>
            <a:r>
              <a:rPr lang="ja-JP" altLang="en-US" sz="2800" dirty="0" smtClean="0"/>
              <a:t>配置（最長３年の雇用）</a:t>
            </a:r>
            <a:endParaRPr lang="en-US" altLang="ja-JP" sz="2800" dirty="0" smtClean="0"/>
          </a:p>
          <a:p>
            <a:pPr lvl="2"/>
            <a:r>
              <a:rPr lang="ja-JP" altLang="en-US" sz="2800" dirty="0" smtClean="0"/>
              <a:t>参照：アクティブレンジャー募集要項</a:t>
            </a:r>
            <a:endParaRPr lang="en-US" altLang="ja-JP" sz="2800" dirty="0" smtClean="0"/>
          </a:p>
          <a:p>
            <a:pPr lvl="1"/>
            <a:r>
              <a:rPr lang="ja-JP" altLang="en-US" sz="2800" dirty="0" smtClean="0"/>
              <a:t>知床五湖登録引率者制度</a:t>
            </a:r>
            <a:endParaRPr lang="en-US" altLang="ja-JP" sz="2800" dirty="0" smtClean="0"/>
          </a:p>
          <a:p>
            <a:pPr lvl="2"/>
            <a:r>
              <a:rPr lang="ja-JP" altLang="en-US" sz="2800" dirty="0" smtClean="0"/>
              <a:t>主にヒグマ回避を目的　５月１０日</a:t>
            </a:r>
            <a:r>
              <a:rPr lang="en-US" altLang="ja-JP" sz="2800" dirty="0" smtClean="0"/>
              <a:t>−</a:t>
            </a:r>
            <a:r>
              <a:rPr lang="ja-JP" altLang="en-US" sz="2800" dirty="0" smtClean="0"/>
              <a:t>７月３１日</a:t>
            </a:r>
            <a:endParaRPr lang="en-US" altLang="ja-JP" sz="2800" dirty="0" smtClean="0"/>
          </a:p>
          <a:p>
            <a:pPr lvl="2"/>
            <a:r>
              <a:rPr lang="ja-JP" altLang="en-US" sz="2800" dirty="0" smtClean="0"/>
              <a:t>参照：新規要請者募集要項</a:t>
            </a: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16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93211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知床５湖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40" y="270048"/>
            <a:ext cx="6139845" cy="6587952"/>
          </a:xfrm>
          <a:prstGeom prst="rect">
            <a:avLst/>
          </a:prstGeom>
        </p:spPr>
      </p:pic>
      <p:pic>
        <p:nvPicPr>
          <p:cNvPr id="7" name="図 6" descr="知床５湖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11" y="527178"/>
            <a:ext cx="6389577" cy="6330822"/>
          </a:xfrm>
          <a:prstGeom prst="rect">
            <a:avLst/>
          </a:prstGeom>
        </p:spPr>
      </p:pic>
      <p:pic>
        <p:nvPicPr>
          <p:cNvPr id="6" name="図 5" descr="知床５湖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35" y="229507"/>
            <a:ext cx="6664453" cy="6628493"/>
          </a:xfrm>
          <a:prstGeom prst="rect">
            <a:avLst/>
          </a:prstGeom>
        </p:spPr>
      </p:pic>
      <p:pic>
        <p:nvPicPr>
          <p:cNvPr id="5" name="コンテンツ プレースホルダー 4" descr="知床５湖_1.p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39" r="-40939"/>
          <a:stretch>
            <a:fillRect/>
          </a:stretch>
        </p:blipFill>
        <p:spPr>
          <a:xfrm>
            <a:off x="-865726" y="471361"/>
            <a:ext cx="10933816" cy="5989784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17</a:t>
            </a:fld>
            <a:endParaRPr kumimoji="0" lang="zh-CN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6211220" cy="890935"/>
          </a:xfrm>
        </p:spPr>
        <p:txBody>
          <a:bodyPr>
            <a:normAutofit/>
          </a:bodyPr>
          <a:lstStyle/>
          <a:p>
            <a:r>
              <a:rPr lang="ja-JP" altLang="en-US" sz="3200" dirty="0" smtClean="0"/>
              <a:t>知床五湖の位置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20181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3005667" cy="70871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知床五湖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3934" y="993676"/>
            <a:ext cx="9000066" cy="6152189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/>
              <a:t>公式サイト：　</a:t>
            </a:r>
            <a:r>
              <a:rPr lang="en-US" altLang="ja-JP" sz="2800" dirty="0">
                <a:hlinkClick r:id="rId2"/>
              </a:rPr>
              <a:t>http://www.goko.go.jp</a:t>
            </a:r>
            <a:r>
              <a:rPr lang="en-US" altLang="ja-JP" sz="2800" dirty="0" smtClean="0">
                <a:hlinkClick r:id="rId2"/>
              </a:rPr>
              <a:t>/</a:t>
            </a:r>
            <a:endParaRPr lang="en-US" altLang="ja-JP" sz="2800" dirty="0" smtClean="0"/>
          </a:p>
          <a:p>
            <a:pPr lvl="1"/>
            <a:r>
              <a:rPr lang="ja-JP" altLang="en-US" sz="2800" dirty="0" smtClean="0"/>
              <a:t>ギャラリー</a:t>
            </a:r>
            <a:endParaRPr lang="en-US" altLang="ja-JP" sz="2800" dirty="0" smtClean="0"/>
          </a:p>
          <a:p>
            <a:pPr lvl="2"/>
            <a:r>
              <a:rPr lang="en-US" altLang="ja-JP" sz="2800" dirty="0" smtClean="0"/>
              <a:t>http</a:t>
            </a:r>
            <a:r>
              <a:rPr lang="en-US" altLang="ja-JP" sz="2800" dirty="0"/>
              <a:t>://</a:t>
            </a:r>
            <a:r>
              <a:rPr lang="en-US" altLang="ja-JP" sz="2800" dirty="0" err="1"/>
              <a:t>www.goko.go.jp</a:t>
            </a:r>
            <a:r>
              <a:rPr lang="en-US" altLang="ja-JP" sz="2800" dirty="0"/>
              <a:t>/</a:t>
            </a:r>
            <a:r>
              <a:rPr lang="en-US" altLang="ja-JP" sz="2800" dirty="0" err="1"/>
              <a:t>panel_slide</a:t>
            </a:r>
            <a:r>
              <a:rPr lang="en-US" altLang="ja-JP" sz="2800" dirty="0"/>
              <a:t>/</a:t>
            </a:r>
            <a:r>
              <a:rPr lang="en-US" altLang="ja-JP" sz="2800" dirty="0" err="1"/>
              <a:t>index.html</a:t>
            </a:r>
            <a:endParaRPr lang="en-US" altLang="ja-JP" sz="2800" dirty="0" smtClean="0"/>
          </a:p>
          <a:p>
            <a:pPr lvl="1"/>
            <a:r>
              <a:rPr kumimoji="1" lang="ja-JP" altLang="en-US" sz="2800" dirty="0" smtClean="0"/>
              <a:t>二つの歩き方：　高架木道，地上遊歩道</a:t>
            </a:r>
            <a:endParaRPr kumimoji="1" lang="en-US" altLang="ja-JP" sz="2800" dirty="0" smtClean="0"/>
          </a:p>
          <a:p>
            <a:pPr lvl="1"/>
            <a:r>
              <a:rPr lang="ja-JP" altLang="en-US" sz="2800" dirty="0" smtClean="0"/>
              <a:t>高架木道（利用期間：開園</a:t>
            </a:r>
            <a:r>
              <a:rPr lang="en-US" altLang="ja-JP" sz="2800" dirty="0" smtClean="0"/>
              <a:t>〜</a:t>
            </a:r>
            <a:r>
              <a:rPr lang="ja-JP" altLang="en-US" sz="2800" dirty="0" smtClean="0"/>
              <a:t>閉園，段差なく</a:t>
            </a:r>
            <a:r>
              <a:rPr lang="en-US" altLang="ja-JP" sz="2800" dirty="0" smtClean="0"/>
              <a:t>800m</a:t>
            </a:r>
            <a:r>
              <a:rPr lang="ja-JP" altLang="en-US" sz="2800" dirty="0" smtClean="0"/>
              <a:t>長，往復</a:t>
            </a:r>
            <a:r>
              <a:rPr lang="en-US" altLang="ja-JP" sz="2800" dirty="0" smtClean="0"/>
              <a:t>40</a:t>
            </a:r>
            <a:r>
              <a:rPr lang="ja-JP" altLang="en-US" sz="2800" dirty="0" smtClean="0"/>
              <a:t>分，無料）</a:t>
            </a:r>
            <a:endParaRPr kumimoji="1" lang="en-US" altLang="ja-JP" sz="2800" dirty="0" smtClean="0"/>
          </a:p>
          <a:p>
            <a:pPr lvl="1"/>
            <a:r>
              <a:rPr kumimoji="1" lang="ja-JP" altLang="en-US" sz="2800" dirty="0" smtClean="0"/>
              <a:t>地上遊歩道：ガイドツアー，要レクチャー受講（</a:t>
            </a:r>
            <a:r>
              <a:rPr kumimoji="1" lang="en-US" altLang="ja-JP" sz="2800" dirty="0" smtClean="0"/>
              <a:t>0</a:t>
            </a:r>
            <a:r>
              <a:rPr kumimoji="1" lang="ja-JP" altLang="en-US" sz="2800" dirty="0" smtClean="0"/>
              <a:t>歳</a:t>
            </a:r>
            <a:r>
              <a:rPr kumimoji="1" lang="en-US" altLang="ja-JP" sz="2800" dirty="0" smtClean="0"/>
              <a:t>-</a:t>
            </a:r>
            <a:r>
              <a:rPr kumimoji="1" lang="ja-JP" altLang="en-US" sz="2800" dirty="0" smtClean="0"/>
              <a:t>小学生</a:t>
            </a:r>
            <a:r>
              <a:rPr kumimoji="1" lang="en-US" altLang="ja-JP" sz="2800" dirty="0" smtClean="0"/>
              <a:t> 100</a:t>
            </a:r>
            <a:r>
              <a:rPr kumimoji="1" lang="ja-JP" altLang="en-US" sz="2800" dirty="0" smtClean="0"/>
              <a:t>円，</a:t>
            </a:r>
            <a:r>
              <a:rPr lang="ja-JP" altLang="en-US" sz="2800" dirty="0" smtClean="0"/>
              <a:t>大人</a:t>
            </a:r>
            <a:r>
              <a:rPr lang="en-US" altLang="ja-JP" sz="2800" dirty="0" smtClean="0"/>
              <a:t>250</a:t>
            </a:r>
            <a:r>
              <a:rPr lang="ja-JP" altLang="en-US" sz="2800" dirty="0" smtClean="0"/>
              <a:t>円</a:t>
            </a:r>
            <a:r>
              <a:rPr kumimoji="1" lang="ja-JP" altLang="en-US" sz="2800" dirty="0" smtClean="0"/>
              <a:t>），大ループ（</a:t>
            </a:r>
            <a:r>
              <a:rPr kumimoji="1" lang="en-US" altLang="ja-JP" sz="2800" dirty="0" smtClean="0"/>
              <a:t>1h30m 3km</a:t>
            </a:r>
            <a:r>
              <a:rPr kumimoji="1" lang="ja-JP" altLang="en-US" sz="2800" dirty="0" smtClean="0"/>
              <a:t>積雪によって利用判断</a:t>
            </a:r>
            <a:r>
              <a:rPr kumimoji="1" lang="en-US" altLang="ja-JP" sz="2800" dirty="0" smtClean="0"/>
              <a:t>),</a:t>
            </a:r>
            <a:r>
              <a:rPr kumimoji="1" lang="ja-JP" altLang="en-US" sz="2800" dirty="0" smtClean="0"/>
              <a:t>小ループ（</a:t>
            </a:r>
            <a:r>
              <a:rPr kumimoji="1" lang="en-US" altLang="ja-JP" sz="2800" dirty="0" smtClean="0"/>
              <a:t>40m 1.6km</a:t>
            </a:r>
            <a:r>
              <a:rPr kumimoji="1" lang="ja-JP" altLang="en-US" sz="2800" dirty="0" smtClean="0"/>
              <a:t>）</a:t>
            </a:r>
            <a:r>
              <a:rPr kumimoji="1" lang="en-US" altLang="ja-JP" sz="2800" dirty="0" smtClean="0"/>
              <a:t> </a:t>
            </a:r>
            <a:r>
              <a:rPr kumimoji="1" lang="ja-JP" altLang="en-US" sz="2800" dirty="0" smtClean="0"/>
              <a:t>，</a:t>
            </a:r>
            <a:endParaRPr kumimoji="1" lang="en-US" altLang="ja-JP" sz="2800" dirty="0" smtClean="0"/>
          </a:p>
          <a:p>
            <a:pPr lvl="1"/>
            <a:r>
              <a:rPr kumimoji="1" lang="ja-JP" altLang="en-US" sz="2800" dirty="0" smtClean="0"/>
              <a:t>植生保護期（開園から</a:t>
            </a:r>
            <a:r>
              <a:rPr kumimoji="1" lang="en-US" altLang="ja-JP" sz="2800" dirty="0" smtClean="0"/>
              <a:t>5/9</a:t>
            </a:r>
            <a:r>
              <a:rPr kumimoji="1" lang="ja-JP" altLang="en-US" sz="2800" dirty="0" smtClean="0"/>
              <a:t>），ヒグマ活動期（</a:t>
            </a:r>
            <a:r>
              <a:rPr kumimoji="1" lang="en-US" altLang="ja-JP" sz="2800" dirty="0" smtClean="0"/>
              <a:t>5/10-7/31</a:t>
            </a:r>
            <a:r>
              <a:rPr kumimoji="1" lang="ja-JP" altLang="en-US" sz="2800" dirty="0" smtClean="0"/>
              <a:t>），植生保護期（</a:t>
            </a:r>
            <a:r>
              <a:rPr kumimoji="1" lang="en-US" altLang="ja-JP" sz="2800" dirty="0" smtClean="0"/>
              <a:t>8/1-10/13</a:t>
            </a:r>
            <a:r>
              <a:rPr kumimoji="1" lang="ja-JP" altLang="en-US" sz="2800" dirty="0" smtClean="0"/>
              <a:t>），自由利用期（利用不可）</a:t>
            </a:r>
            <a:endParaRPr kumimoji="1" lang="en-US" altLang="ja-JP" sz="2800" dirty="0" smtClean="0"/>
          </a:p>
          <a:p>
            <a:pPr lvl="1"/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18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88099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貧弱な植生</a:t>
            </a:r>
            <a:endParaRPr kumimoji="1" lang="ja-JP" altLang="en-US" dirty="0"/>
          </a:p>
        </p:txBody>
      </p:sp>
      <p:pic>
        <p:nvPicPr>
          <p:cNvPr id="5" name="コンテンツ プレースホルダー 4" descr="R00184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53" r="-18453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19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42798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北太平洋北西部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3"/>
          <a:srcRect l="-14194" r="-14194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2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308165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トドマツ（モミ属）幹</a:t>
            </a:r>
            <a:endParaRPr kumimoji="1" lang="ja-JP" altLang="en-US" dirty="0"/>
          </a:p>
        </p:txBody>
      </p:sp>
      <p:pic>
        <p:nvPicPr>
          <p:cNvPr id="5" name="コンテンツ プレースホルダー 4" descr="R001840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53" r="-18453"/>
          <a:stretch>
            <a:fillRect/>
          </a:stretch>
        </p:blipFill>
        <p:spPr>
          <a:xfrm>
            <a:off x="-1024466" y="1550894"/>
            <a:ext cx="7770813" cy="4257022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20</a:t>
            </a:fld>
            <a:endParaRPr kumimoji="0" lang="zh-CN" altLang="en-US"/>
          </a:p>
        </p:txBody>
      </p:sp>
      <p:pic>
        <p:nvPicPr>
          <p:cNvPr id="6" name="図 5" descr="R00184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335867"/>
            <a:ext cx="4696177" cy="352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60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伐採された年輪　：凄く若い</a:t>
            </a:r>
            <a:endParaRPr kumimoji="1" lang="ja-JP" altLang="en-US" dirty="0"/>
          </a:p>
        </p:txBody>
      </p:sp>
      <p:pic>
        <p:nvPicPr>
          <p:cNvPr id="5" name="コンテンツ プレースホルダー 4" descr="R00184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53" r="-18453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21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063680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5672667" cy="822761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遊覧船からオホーツク海岸</a:t>
            </a:r>
            <a:endParaRPr kumimoji="1" lang="ja-JP" altLang="en-US" sz="3200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/>
          <a:srcRect l="-3532" r="-3532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22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76000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21023"/>
            <a:ext cx="8822267" cy="1429871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知床岬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/>
          <a:srcRect l="-10895" r="-10895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23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534603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53291"/>
            <a:ext cx="4368800" cy="573243"/>
          </a:xfrm>
        </p:spPr>
        <p:txBody>
          <a:bodyPr>
            <a:noAutofit/>
          </a:bodyPr>
          <a:lstStyle/>
          <a:p>
            <a:r>
              <a:rPr lang="ja-JP" altLang="en-US" sz="3200" dirty="0" smtClean="0"/>
              <a:t>オシンコシンの滝　</a:t>
            </a:r>
            <a:r>
              <a:rPr lang="en-US" altLang="ja-JP" sz="3200" dirty="0" err="1" smtClean="0"/>
              <a:t>mov</a:t>
            </a:r>
            <a:r>
              <a:rPr lang="ja-JP" altLang="en-US" sz="3200" dirty="0" smtClean="0"/>
              <a:t>　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24</a:t>
            </a:fld>
            <a:endParaRPr kumimoji="0" lang="zh-CN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57" y="1273829"/>
            <a:ext cx="8204286" cy="5447646"/>
          </a:xfrm>
          <a:prstGeom prst="rect">
            <a:avLst/>
          </a:prstGeom>
        </p:spPr>
      </p:pic>
      <p:pic>
        <p:nvPicPr>
          <p:cNvPr id="8" name="図 7" descr="スクリーンショット 2014-05-26 00.48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42" y="846667"/>
            <a:ext cx="5343407" cy="601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39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15913" y="16934"/>
            <a:ext cx="3770313" cy="829733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カムイワッカの滝</a:t>
            </a:r>
            <a:endParaRPr kumimoji="1" lang="ja-JP" altLang="en-US" sz="3200" dirty="0"/>
          </a:p>
        </p:txBody>
      </p:sp>
      <p:pic>
        <p:nvPicPr>
          <p:cNvPr id="5" name="コンテンツ プレースホルダー 4" descr="スクリーンショット 2014-05-26 00.36.5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67" r="-16567"/>
          <a:stretch>
            <a:fillRect/>
          </a:stretch>
        </p:blipFill>
        <p:spPr>
          <a:xfrm>
            <a:off x="-1092200" y="1574800"/>
            <a:ext cx="9106716" cy="4988859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25</a:t>
            </a:fld>
            <a:endParaRPr kumimoji="0" lang="zh-CN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633" y="1574800"/>
            <a:ext cx="3962400" cy="5283200"/>
          </a:xfrm>
          <a:prstGeom prst="rect">
            <a:avLst/>
          </a:prstGeom>
        </p:spPr>
      </p:pic>
      <p:pic>
        <p:nvPicPr>
          <p:cNvPr id="9" name="図 8" descr="スクリーンショット 2014-05-26 00.41.4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9" y="0"/>
            <a:ext cx="72263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5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3199" y="88152"/>
            <a:ext cx="5036080" cy="975161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知床半島の生い立ち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/>
          <a:srcRect l="-120847" r="-120847"/>
          <a:stretch>
            <a:fillRect/>
          </a:stretch>
        </p:blipFill>
        <p:spPr>
          <a:xfrm>
            <a:off x="1008611" y="136526"/>
            <a:ext cx="12269449" cy="6721474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26</a:t>
            </a:fld>
            <a:endParaRPr kumimoji="0" lang="zh-CN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28133" y="2523067"/>
            <a:ext cx="38651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中生代は南北構造，</a:t>
            </a:r>
            <a:endParaRPr kumimoji="1" lang="en-US" altLang="ja-JP" sz="3200" dirty="0" smtClean="0"/>
          </a:p>
          <a:p>
            <a:r>
              <a:rPr kumimoji="1" lang="ja-JP" altLang="en-US" sz="3200" dirty="0" smtClean="0"/>
              <a:t>新生代は島弧軸方向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2098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" y="0"/>
            <a:ext cx="6502401" cy="827244"/>
          </a:xfrm>
        </p:spPr>
        <p:txBody>
          <a:bodyPr>
            <a:noAutofit/>
          </a:bodyPr>
          <a:lstStyle/>
          <a:p>
            <a:r>
              <a:rPr kumimoji="1" lang="ja-JP" altLang="en-US" sz="3600" dirty="0" smtClean="0"/>
              <a:t>知床半島横断面　ウトローラウス</a:t>
            </a:r>
            <a:endParaRPr kumimoji="1" lang="ja-JP" altLang="en-US" sz="3600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rcRect t="-6917" b="-6917"/>
          <a:stretch>
            <a:fillRect/>
          </a:stretch>
        </p:blipFill>
        <p:spPr>
          <a:xfrm>
            <a:off x="0" y="1693333"/>
            <a:ext cx="7090789" cy="388449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27</a:t>
            </a:fld>
            <a:endParaRPr kumimoji="0" lang="zh-CN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619" y="0"/>
            <a:ext cx="2317381" cy="68580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72533" y="5357690"/>
            <a:ext cx="579437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新第三紀の火山岩が核になっている。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その最上部に第四紀火山性堆積物が載る。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この構造が滝や湖を生み出している。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2009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海食崖の形成プロセス</a:t>
            </a:r>
            <a:endParaRPr kumimoji="1" lang="ja-JP" altLang="en-US" dirty="0"/>
          </a:p>
        </p:txBody>
      </p:sp>
      <p:pic>
        <p:nvPicPr>
          <p:cNvPr id="5" name="コンテンツ プレースホルダー 4" descr="R00183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53" r="-18453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28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661423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知床の意味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ja-JP" altLang="en-US" sz="3200" dirty="0" smtClean="0"/>
              <a:t>明治以降も破壊が進んできた。今後の保存期間に懸かっている。</a:t>
            </a:r>
            <a:endParaRPr kumimoji="1" lang="en-US" altLang="ja-JP" sz="3200" dirty="0" smtClean="0"/>
          </a:p>
          <a:p>
            <a:r>
              <a:rPr kumimoji="1" lang="ja-JP" altLang="en-US" sz="3200" dirty="0" smtClean="0"/>
              <a:t>知床の意味は，地形的突出部。アイヌ語</a:t>
            </a:r>
            <a:r>
              <a:rPr lang="ja-JP" altLang="en-US" sz="3200" dirty="0" smtClean="0"/>
              <a:t>シリ</a:t>
            </a:r>
            <a:r>
              <a:rPr lang="ja-JP" altLang="en-US" sz="3200" dirty="0"/>
              <a:t>・エトコ（</a:t>
            </a:r>
            <a:r>
              <a:rPr lang="en-US" altLang="ja-JP" sz="3200" dirty="0"/>
              <a:t>sir-</a:t>
            </a:r>
            <a:r>
              <a:rPr lang="en-US" altLang="ja-JP" sz="3200" dirty="0" err="1"/>
              <a:t>etok</a:t>
            </a:r>
            <a:r>
              <a:rPr lang="ja-JP" altLang="en-US" sz="3200" dirty="0"/>
              <a:t>／</a:t>
            </a:r>
            <a:r>
              <a:rPr lang="en-US" altLang="ja-JP" sz="3200" dirty="0"/>
              <a:t>sir-</a:t>
            </a:r>
            <a:r>
              <a:rPr lang="en-US" altLang="ja-JP" sz="3200" dirty="0" err="1"/>
              <a:t>etoko</a:t>
            </a:r>
            <a:r>
              <a:rPr lang="ja-JP" altLang="en-US" sz="3200" dirty="0" smtClean="0"/>
              <a:t>）</a:t>
            </a:r>
            <a:r>
              <a:rPr lang="ja-JP" altLang="en-US" sz="3200" dirty="0" smtClean="0"/>
              <a:t>は，</a:t>
            </a:r>
            <a:r>
              <a:rPr lang="ja-JP" altLang="en-US" sz="3200" dirty="0" smtClean="0"/>
              <a:t> </a:t>
            </a:r>
            <a:r>
              <a:rPr lang="ja-JP" altLang="en-US" sz="3200" dirty="0"/>
              <a:t>「地（の）・突端部</a:t>
            </a:r>
            <a:r>
              <a:rPr lang="ja-JP" altLang="en-US" sz="3200" dirty="0" smtClean="0"/>
              <a:t>」</a:t>
            </a:r>
            <a:r>
              <a:rPr lang="en-US" altLang="ja-JP" sz="3200" dirty="0" smtClean="0"/>
              <a:t>=</a:t>
            </a:r>
            <a:r>
              <a:rPr lang="ja-JP" altLang="en-US" sz="3200" dirty="0" smtClean="0"/>
              <a:t>岬，尻</a:t>
            </a:r>
            <a:endParaRPr lang="en-US" altLang="ja-JP" sz="3200" dirty="0" smtClean="0"/>
          </a:p>
          <a:p>
            <a:r>
              <a:rPr kumimoji="1" lang="ja-JP" altLang="en-US" sz="3200" dirty="0" smtClean="0"/>
              <a:t>梅原　猛と埴原和郎，</a:t>
            </a:r>
            <a:r>
              <a:rPr kumimoji="1" lang="en-US" altLang="ja-JP" sz="3200" dirty="0" smtClean="0"/>
              <a:t>1982.</a:t>
            </a:r>
            <a:r>
              <a:rPr lang="en-US" altLang="ja-JP" sz="3200" dirty="0" smtClean="0"/>
              <a:t>『</a:t>
            </a:r>
            <a:r>
              <a:rPr kumimoji="1" lang="ja-JP" altLang="en-US" sz="3200" dirty="0" smtClean="0"/>
              <a:t>アイヌは原日本人か</a:t>
            </a:r>
            <a:r>
              <a:rPr lang="en-US" altLang="ja-JP" sz="3200" dirty="0" smtClean="0"/>
              <a:t>』</a:t>
            </a:r>
            <a:r>
              <a:rPr lang="ja-JP" altLang="en-US" sz="3200" dirty="0" smtClean="0"/>
              <a:t>　小学館</a:t>
            </a:r>
            <a:r>
              <a:rPr lang="en-US" altLang="ja-JP" sz="3200" dirty="0" smtClean="0"/>
              <a:t>. 221p.</a:t>
            </a:r>
            <a:r>
              <a:rPr lang="ja-JP" altLang="en-US" sz="3200" dirty="0" smtClean="0"/>
              <a:t>　配付資料，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 </a:t>
            </a:r>
            <a:r>
              <a:rPr lang="en-US" altLang="ja-JP" sz="3200" dirty="0" smtClean="0"/>
              <a:t> pp. 165-167</a:t>
            </a:r>
            <a:r>
              <a:rPr lang="ja-JP" altLang="en-US" sz="3200" dirty="0" smtClean="0"/>
              <a:t>，</a:t>
            </a:r>
            <a:r>
              <a:rPr lang="en-US" altLang="ja-JP" sz="3200" dirty="0" smtClean="0"/>
              <a:t>207-209.</a:t>
            </a:r>
            <a:endParaRPr kumimoji="1" lang="en-US" altLang="ja-JP" sz="32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29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471575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オホーツク海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/>
          <a:srcRect l="-27580" r="-27580"/>
          <a:stretch>
            <a:fillRect/>
          </a:stretch>
        </p:blipFill>
        <p:spPr/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3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0472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30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403539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7380" y="121023"/>
            <a:ext cx="8119233" cy="1748118"/>
          </a:xfrm>
        </p:spPr>
        <p:txBody>
          <a:bodyPr>
            <a:normAutofit/>
          </a:bodyPr>
          <a:lstStyle/>
          <a:p>
            <a:pPr algn="l"/>
            <a:r>
              <a:rPr lang="ja-JP" altLang="en-US" sz="3200" dirty="0" smtClean="0"/>
              <a:t>海氷は高アルベド</a:t>
            </a:r>
            <a:r>
              <a:rPr lang="en-US" altLang="ja-JP" sz="3200" dirty="0" smtClean="0"/>
              <a:t>(6</a:t>
            </a:r>
            <a:r>
              <a:rPr lang="ja-JP" altLang="en-US" sz="3200" dirty="0" smtClean="0"/>
              <a:t>割，海水は</a:t>
            </a:r>
            <a:r>
              <a:rPr lang="en-US" altLang="ja-JP" sz="3200" dirty="0" smtClean="0"/>
              <a:t>1</a:t>
            </a:r>
            <a:r>
              <a:rPr lang="ja-JP" altLang="en-US" sz="3200" dirty="0" smtClean="0"/>
              <a:t>割</a:t>
            </a:r>
            <a:r>
              <a:rPr lang="en-US" altLang="ja-JP" sz="3200" dirty="0" smtClean="0"/>
              <a:t>),</a:t>
            </a:r>
            <a:br>
              <a:rPr lang="en-US" altLang="ja-JP" sz="3200" dirty="0" smtClean="0"/>
            </a:br>
            <a:r>
              <a:rPr lang="ja-JP" altLang="en-US" sz="3200" dirty="0" smtClean="0"/>
              <a:t>断熱材，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結氷の際の高濃度の水が中深層水に</a:t>
            </a:r>
            <a:endParaRPr kumimoji="1" lang="ja-JP" altLang="en-US" sz="3200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/>
          <a:srcRect l="-276" r="-276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4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401381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海氷分布と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北太平洋中層水の広がり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/>
          <a:srcRect t="-7459" b="-7459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5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62278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460" y="121022"/>
            <a:ext cx="8258153" cy="2121159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オホーツク海は北半球の海氷の</a:t>
            </a:r>
            <a:r>
              <a:rPr lang="ja-JP" alt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南限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dirty="0" smtClean="0"/>
              <a:t>アムール川から多量の淡水供給，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dirty="0" smtClean="0"/>
              <a:t>シベリアから強い寒気，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dirty="0" smtClean="0"/>
              <a:t>東樺太海流で南流</a:t>
            </a:r>
            <a:endParaRPr kumimoji="1" lang="ja-JP" altLang="en-US" sz="3600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/>
          <a:srcRect l="-45083" r="-45083"/>
          <a:stretch>
            <a:fillRect/>
          </a:stretch>
        </p:blipFill>
        <p:spPr>
          <a:xfrm>
            <a:off x="685800" y="2464453"/>
            <a:ext cx="7770813" cy="4257022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6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39117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21023"/>
            <a:ext cx="5446584" cy="890935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アムール川から海氷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/>
          <a:srcRect l="-99519" r="-99519"/>
          <a:stretch>
            <a:fillRect/>
          </a:stretch>
        </p:blipFill>
        <p:spPr>
          <a:xfrm>
            <a:off x="1165077" y="121023"/>
            <a:ext cx="11683986" cy="6400744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7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79036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29100" y="-131545"/>
            <a:ext cx="4460346" cy="911910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知床半島の地形</a:t>
            </a:r>
            <a:endParaRPr kumimoji="1" lang="ja-JP" altLang="en-US" sz="3600" dirty="0"/>
          </a:p>
        </p:txBody>
      </p:sp>
      <p:pic>
        <p:nvPicPr>
          <p:cNvPr id="5" name="コンテンツ プレースホルダー 4" descr="スクリーンショット 2014-05-25 23.52.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2" r="-39902"/>
          <a:stretch>
            <a:fillRect/>
          </a:stretch>
        </p:blipFill>
        <p:spPr>
          <a:xfrm>
            <a:off x="-1805602" y="760941"/>
            <a:ext cx="10880422" cy="5960534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8</a:t>
            </a:fld>
            <a:endParaRPr kumimoji="0" lang="zh-CN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27333" y="1879600"/>
            <a:ext cx="18457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面積は約</a:t>
            </a:r>
            <a:r>
              <a:rPr lang="en-US" altLang="ja-JP" sz="2000" dirty="0"/>
              <a:t>10</a:t>
            </a:r>
            <a:r>
              <a:rPr lang="ja-JP" altLang="en-US" sz="2000" dirty="0"/>
              <a:t>万ヘクタール</a:t>
            </a:r>
            <a:r>
              <a:rPr lang="ja-JP" altLang="en-US" sz="2000" dirty="0" smtClean="0"/>
              <a:t>。</a:t>
            </a:r>
            <a:endParaRPr lang="en-US" altLang="ja-JP" sz="2000" dirty="0" smtClean="0"/>
          </a:p>
          <a:p>
            <a:r>
              <a:rPr lang="ja-JP" altLang="en-US" sz="2000" dirty="0" smtClean="0"/>
              <a:t>西側（ウトロ）はオホーツク</a:t>
            </a:r>
            <a:r>
              <a:rPr lang="ja-JP" altLang="en-US" sz="2000" dirty="0"/>
              <a:t>海に面し</a:t>
            </a:r>
            <a:r>
              <a:rPr lang="ja-JP" altLang="en-US" sz="2000" dirty="0" smtClean="0"/>
              <a:t>、東側（ラウス）は</a:t>
            </a:r>
            <a:r>
              <a:rPr lang="ja-JP" altLang="en-US" sz="2000" dirty="0"/>
              <a:t>根室海峡をはさんで国後島に相対</a:t>
            </a:r>
            <a:r>
              <a:rPr lang="ja-JP" altLang="en-US" sz="2000" dirty="0" smtClean="0"/>
              <a:t>。</a:t>
            </a:r>
            <a:endParaRPr lang="en-US" altLang="ja-JP" sz="2000" dirty="0" smtClean="0"/>
          </a:p>
          <a:p>
            <a:endParaRPr lang="en-US" altLang="ja-JP" sz="2000" dirty="0"/>
          </a:p>
          <a:p>
            <a:r>
              <a:rPr lang="ja-JP" altLang="en-US" sz="2000" dirty="0" smtClean="0"/>
              <a:t>西側</a:t>
            </a:r>
            <a:r>
              <a:rPr lang="ja-JP" altLang="en-US" sz="2000" dirty="0"/>
              <a:t>は斜里郡斜里町</a:t>
            </a:r>
            <a:r>
              <a:rPr lang="ja-JP" altLang="en-US" sz="2000" dirty="0" smtClean="0"/>
              <a:t>、東側</a:t>
            </a:r>
            <a:r>
              <a:rPr lang="ja-JP" altLang="en-US" sz="2000" dirty="0"/>
              <a:t>は目梨郡羅臼町の二町</a:t>
            </a:r>
            <a:endParaRPr lang="en-US" altLang="ja-JP" sz="2000" dirty="0"/>
          </a:p>
          <a:p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07602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知床半島の地理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sz="2800" dirty="0" smtClean="0"/>
              <a:t>世界</a:t>
            </a:r>
            <a:r>
              <a:rPr lang="ja-JP" altLang="en-US" sz="2800" dirty="0"/>
              <a:t>自然遺産として登録された区域約</a:t>
            </a:r>
            <a:r>
              <a:rPr lang="en-US" altLang="ja-JP" sz="2800" dirty="0"/>
              <a:t>71,000</a:t>
            </a:r>
            <a:r>
              <a:rPr lang="ja-JP" altLang="en-US" sz="2800" dirty="0"/>
              <a:t>ヘクタールの内、陸域の</a:t>
            </a:r>
            <a:r>
              <a:rPr lang="en-US" altLang="ja-JP" sz="2800" dirty="0"/>
              <a:t>9</a:t>
            </a:r>
            <a:r>
              <a:rPr lang="ja-JP" altLang="en-US" sz="2800" dirty="0"/>
              <a:t>割以上が</a:t>
            </a:r>
            <a:r>
              <a:rPr lang="ja-JP" altLang="en-US" sz="2800" dirty="0" smtClean="0"/>
              <a:t>国有林。</a:t>
            </a:r>
            <a:endParaRPr lang="en-US" altLang="ja-JP" sz="2800" dirty="0" smtClean="0"/>
          </a:p>
          <a:p>
            <a:r>
              <a:rPr lang="ja-JP" altLang="en-US" sz="2800" dirty="0"/>
              <a:t>知床半島は、周囲を海に囲まれ中央に標高</a:t>
            </a:r>
            <a:r>
              <a:rPr lang="en-US" altLang="ja-JP" sz="2800" dirty="0" smtClean="0"/>
              <a:t>1000m</a:t>
            </a:r>
            <a:r>
              <a:rPr lang="ja-JP" altLang="en-US" sz="2800" dirty="0"/>
              <a:t>級の高山が縦走していることから、海洋の影響を強く受け、ウトロ側と羅臼側とでは気候に著しい差が</a:t>
            </a:r>
            <a:r>
              <a:rPr lang="ja-JP" altLang="en-US" sz="2800" dirty="0" smtClean="0"/>
              <a:t>ある。</a:t>
            </a:r>
            <a:r>
              <a:rPr lang="en-US" altLang="ja-JP" sz="2800" dirty="0"/>
              <a:t> </a:t>
            </a:r>
            <a:r>
              <a:rPr lang="ja-JP" altLang="en-US" sz="2800" dirty="0"/>
              <a:t>羅臼側（根室海峡側）は、海霧と太平洋の風の影響</a:t>
            </a:r>
            <a:r>
              <a:rPr lang="ja-JP" altLang="en-US" sz="2800" dirty="0" smtClean="0"/>
              <a:t>で，ウトロ側</a:t>
            </a:r>
            <a:r>
              <a:rPr lang="ja-JP" altLang="en-US" sz="2800" dirty="0"/>
              <a:t>に比べ冬暖かく夏涼しく、道東でも有数の多雨地帯で</a:t>
            </a:r>
            <a:r>
              <a:rPr lang="ja-JP" altLang="en-US" sz="2800" dirty="0" smtClean="0"/>
              <a:t>ある。</a:t>
            </a:r>
            <a:endParaRPr lang="en-US" altLang="ja-JP" sz="2800" dirty="0" smtClean="0"/>
          </a:p>
          <a:p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170ADD11-4055-44D3-AD09-D611CD509B89}" type="slidenum">
              <a:rPr kumimoji="0" lang="en-US" smtClean="0"/>
              <a:pPr eaLnBrk="1" latinLnBrk="0" hangingPunct="1"/>
              <a:t>9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415520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ストーリー">
  <a:themeElements>
    <a:clrScheme name="ストーリー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ストーリー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ストーリー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ストーリー.thmx</Template>
  <TotalTime>2708</TotalTime>
  <Words>1030</Words>
  <Application>Microsoft Macintosh PowerPoint</Application>
  <PresentationFormat>画面に合わせる (4:3)</PresentationFormat>
  <Paragraphs>161</Paragraphs>
  <Slides>30</Slides>
  <Notes>16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1" baseType="lpstr">
      <vt:lpstr>ストーリー</vt:lpstr>
      <vt:lpstr>流氷の海に浮かぶ山脈　知床</vt:lpstr>
      <vt:lpstr>北太平洋北西部</vt:lpstr>
      <vt:lpstr>オホーツク海</vt:lpstr>
      <vt:lpstr>海氷は高アルベド(6割，海水は1割), 断熱材， 結氷の際の高濃度の水が中深層水に</vt:lpstr>
      <vt:lpstr>海氷分布と 北太平洋中層水の広がり</vt:lpstr>
      <vt:lpstr>オホーツク海は北半球の海氷の南限 アムール川から多量の淡水供給， シベリアから強い寒気， 東樺太海流で南流</vt:lpstr>
      <vt:lpstr>アムール川から海氷</vt:lpstr>
      <vt:lpstr>知床半島の地形</vt:lpstr>
      <vt:lpstr>知床半島の地理1</vt:lpstr>
      <vt:lpstr>知床半島の地理2</vt:lpstr>
      <vt:lpstr>ビート，てんさい，砂糖大根</vt:lpstr>
      <vt:lpstr>メンメ，キンキ，キチジ</vt:lpstr>
      <vt:lpstr>観光</vt:lpstr>
      <vt:lpstr>知床旅情</vt:lpstr>
      <vt:lpstr>はまなす</vt:lpstr>
      <vt:lpstr>知床国立公園の労働環境一例</vt:lpstr>
      <vt:lpstr>知床五湖の位置</vt:lpstr>
      <vt:lpstr>知床五湖</vt:lpstr>
      <vt:lpstr>貧弱な植生</vt:lpstr>
      <vt:lpstr>トドマツ（モミ属）幹</vt:lpstr>
      <vt:lpstr>伐採された年輪　：凄く若い</vt:lpstr>
      <vt:lpstr>遊覧船からオホーツク海岸</vt:lpstr>
      <vt:lpstr>知床岬</vt:lpstr>
      <vt:lpstr>オシンコシンの滝　mov　</vt:lpstr>
      <vt:lpstr>カムイワッカの滝</vt:lpstr>
      <vt:lpstr>知床半島の生い立ち</vt:lpstr>
      <vt:lpstr>知床半島横断面　ウトローラウス</vt:lpstr>
      <vt:lpstr>海食崖の形成プロセス</vt:lpstr>
      <vt:lpstr>知床の意味</vt:lpstr>
      <vt:lpstr>PowerPoint プレゼンテーション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北太平洋</dc:title>
  <dc:creator>木庭 元晴</dc:creator>
  <cp:lastModifiedBy>木庭 元晴</cp:lastModifiedBy>
  <cp:revision>45</cp:revision>
  <cp:lastPrinted>2014-05-25T15:16:01Z</cp:lastPrinted>
  <dcterms:created xsi:type="dcterms:W3CDTF">2014-05-23T11:48:55Z</dcterms:created>
  <dcterms:modified xsi:type="dcterms:W3CDTF">2014-05-28T06:47:54Z</dcterms:modified>
</cp:coreProperties>
</file>