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6" r:id="rId2"/>
    <p:sldId id="276" r:id="rId3"/>
    <p:sldId id="259" r:id="rId4"/>
    <p:sldId id="285" r:id="rId5"/>
    <p:sldId id="324" r:id="rId6"/>
    <p:sldId id="321" r:id="rId7"/>
    <p:sldId id="317" r:id="rId8"/>
    <p:sldId id="322" r:id="rId9"/>
    <p:sldId id="319" r:id="rId10"/>
    <p:sldId id="320" r:id="rId11"/>
    <p:sldId id="267" r:id="rId12"/>
    <p:sldId id="281" r:id="rId13"/>
    <p:sldId id="282" r:id="rId14"/>
    <p:sldId id="283" r:id="rId15"/>
    <p:sldId id="268" r:id="rId16"/>
    <p:sldId id="287" r:id="rId17"/>
    <p:sldId id="288" r:id="rId18"/>
    <p:sldId id="289" r:id="rId19"/>
    <p:sldId id="290" r:id="rId20"/>
    <p:sldId id="291" r:id="rId21"/>
    <p:sldId id="293" r:id="rId22"/>
    <p:sldId id="295" r:id="rId23"/>
    <p:sldId id="296" r:id="rId24"/>
    <p:sldId id="298" r:id="rId25"/>
    <p:sldId id="258" r:id="rId26"/>
    <p:sldId id="260" r:id="rId27"/>
    <p:sldId id="294" r:id="rId28"/>
    <p:sldId id="300" r:id="rId29"/>
    <p:sldId id="261" r:id="rId30"/>
    <p:sldId id="262" r:id="rId31"/>
    <p:sldId id="266" r:id="rId32"/>
    <p:sldId id="264" r:id="rId33"/>
    <p:sldId id="278" r:id="rId34"/>
    <p:sldId id="270" r:id="rId35"/>
    <p:sldId id="301" r:id="rId36"/>
    <p:sldId id="302" r:id="rId37"/>
    <p:sldId id="315" r:id="rId38"/>
    <p:sldId id="286" r:id="rId39"/>
    <p:sldId id="327" r:id="rId40"/>
    <p:sldId id="330" r:id="rId41"/>
    <p:sldId id="331" r:id="rId42"/>
    <p:sldId id="328" r:id="rId43"/>
    <p:sldId id="329" r:id="rId44"/>
    <p:sldId id="323" r:id="rId45"/>
    <p:sldId id="325" r:id="rId46"/>
    <p:sldId id="326" r:id="rId4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91" autoAdjust="0"/>
  </p:normalViewPr>
  <p:slideViewPr>
    <p:cSldViewPr snapToObjects="1">
      <p:cViewPr>
        <p:scale>
          <a:sx n="75" d="100"/>
          <a:sy n="75" d="100"/>
        </p:scale>
        <p:origin x="-576" y="-8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92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E5FCA7-EA8C-864F-9F48-636BC4099A73}" type="datetimeFigureOut">
              <a:rPr lang="ja-JP" altLang="en-US" smtClean="0"/>
              <a:pPr/>
              <a:t>15/01/14</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21D8A0-BC12-5249-B6C4-25CC724ACE5B}" type="slidenum">
              <a:rPr lang="ja-JP" altLang="en-US" smtClean="0"/>
              <a:pPr/>
              <a:t>‹#›</a:t>
            </a:fld>
            <a:endParaRPr lang="ja-JP" altLang="en-US"/>
          </a:p>
        </p:txBody>
      </p:sp>
    </p:spTree>
    <p:extLst>
      <p:ext uri="{BB962C8B-B14F-4D97-AF65-F5344CB8AC3E}">
        <p14:creationId xmlns:p14="http://schemas.microsoft.com/office/powerpoint/2010/main" val="266680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E5D657-C4CB-BC42-8F55-247C97F9352A}" type="datetimeFigureOut">
              <a:rPr lang="ja-JP" altLang="en-US" smtClean="0"/>
              <a:pPr/>
              <a:t>15/01/14</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FE4096-1F59-DF4C-BE46-B8C2076390F5}" type="slidenum">
              <a:rPr lang="ja-JP" altLang="en-US" smtClean="0"/>
              <a:pPr/>
              <a:t>‹#›</a:t>
            </a:fld>
            <a:endParaRPr lang="ja-JP" altLang="en-US"/>
          </a:p>
        </p:txBody>
      </p:sp>
    </p:spTree>
    <p:extLst>
      <p:ext uri="{BB962C8B-B14F-4D97-AF65-F5344CB8AC3E}">
        <p14:creationId xmlns:p14="http://schemas.microsoft.com/office/powerpoint/2010/main" val="824943832"/>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en.wikipedia.org</a:t>
            </a:r>
            <a:r>
              <a:rPr kumimoji="1" lang="en-US" altLang="ja-JP" dirty="0" smtClean="0"/>
              <a:t>/wiki/</a:t>
            </a:r>
            <a:r>
              <a:rPr kumimoji="1" lang="en-US" altLang="ja-JP" dirty="0" err="1" smtClean="0"/>
              <a:t>Indigenous_Australians</a:t>
            </a:r>
            <a:endParaRPr kumimoji="1" lang="ja-JP" altLang="en-US" dirty="0"/>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6</a:t>
            </a:fld>
            <a:endParaRPr lang="ja-JP" altLang="en-US"/>
          </a:p>
        </p:txBody>
      </p:sp>
    </p:spTree>
    <p:extLst>
      <p:ext uri="{BB962C8B-B14F-4D97-AF65-F5344CB8AC3E}">
        <p14:creationId xmlns:p14="http://schemas.microsoft.com/office/powerpoint/2010/main" val="2589526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info.finance.yahoo.co.jp</a:t>
            </a:r>
            <a:r>
              <a:rPr kumimoji="1" lang="en-US" altLang="ja-JP" dirty="0" smtClean="0"/>
              <a:t>/</a:t>
            </a:r>
            <a:r>
              <a:rPr kumimoji="1" lang="en-US" altLang="ja-JP" dirty="0" err="1" smtClean="0"/>
              <a:t>fx</a:t>
            </a:r>
            <a:r>
              <a:rPr kumimoji="1" lang="en-US" altLang="ja-JP" dirty="0" smtClean="0"/>
              <a:t>/detail/?code=AUDJPY=FX</a:t>
            </a:r>
            <a:endParaRPr kumimoji="1" lang="ja-JP" altLang="en-US" dirty="0"/>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46</a:t>
            </a:fld>
            <a:endParaRPr lang="ja-JP" altLang="en-US"/>
          </a:p>
        </p:txBody>
      </p:sp>
    </p:spTree>
    <p:extLst>
      <p:ext uri="{BB962C8B-B14F-4D97-AF65-F5344CB8AC3E}">
        <p14:creationId xmlns:p14="http://schemas.microsoft.com/office/powerpoint/2010/main" val="2347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www.dailymail.co.uk</a:t>
            </a:r>
            <a:r>
              <a:rPr kumimoji="1" lang="en-US" altLang="ja-JP" dirty="0" smtClean="0"/>
              <a:t>/news/article-1218983/Visitors-flock-Ayers-Rock-support-ban-climbing-</a:t>
            </a:r>
            <a:r>
              <a:rPr kumimoji="1" lang="en-US" altLang="ja-JP" dirty="0" err="1" smtClean="0"/>
              <a:t>strengthens.html</a:t>
            </a:r>
            <a:endParaRPr kumimoji="1" lang="en-US" altLang="ja-JP" dirty="0" smtClean="0"/>
          </a:p>
          <a:p>
            <a:r>
              <a:rPr kumimoji="1" lang="en-US" altLang="ja-JP" sz="1200" kern="1200" dirty="0" smtClean="0">
                <a:solidFill>
                  <a:schemeClr val="tx1"/>
                </a:solidFill>
                <a:latin typeface="+mn-lt"/>
                <a:ea typeface="+mn-ea"/>
                <a:cs typeface="+mn-cs"/>
              </a:rPr>
              <a:t>Australia set to ban climbing on Ayers Rock as visitors rush for one last trip up Uluru</a:t>
            </a:r>
          </a:p>
          <a:p>
            <a:endParaRPr kumimoji="1" lang="en-US" altLang="ja-JP" sz="1200" kern="12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7</a:t>
            </a:fld>
            <a:endParaRPr lang="ja-JP" altLang="en-US"/>
          </a:p>
        </p:txBody>
      </p:sp>
    </p:spTree>
    <p:extLst>
      <p:ext uri="{BB962C8B-B14F-4D97-AF65-F5344CB8AC3E}">
        <p14:creationId xmlns:p14="http://schemas.microsoft.com/office/powerpoint/2010/main" val="116746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考古学的には、ポリネシア地域のクック諸島またはタヒチが起源とされ、</a:t>
            </a:r>
            <a:r>
              <a:rPr kumimoji="1" lang="en-US" altLang="ja-JP" dirty="0" smtClean="0"/>
              <a:t>9</a:t>
            </a:r>
            <a:r>
              <a:rPr kumimoji="1" lang="ja-JP" altLang="en-US" dirty="0" smtClean="0"/>
              <a:t>世紀から</a:t>
            </a:r>
            <a:r>
              <a:rPr kumimoji="1" lang="en-US" altLang="ja-JP" dirty="0" smtClean="0"/>
              <a:t>10</a:t>
            </a:r>
            <a:r>
              <a:rPr kumimoji="1" lang="ja-JP" altLang="en-US" dirty="0" smtClean="0"/>
              <a:t>世紀頃までにアオテアロアに移住し、狩猟採集生活を送る。しかし熱帯であるクックやタヒチと違い、ニュージーランドは温帯であったために同じような生活を送るには不向きであったため、狩猟採集に加え農耕を始め、住居もポリネシア風住居を基にそれより小さめの住居を建て始めた</a:t>
            </a:r>
            <a:endParaRPr kumimoji="1" lang="en-US" altLang="ja-JP" dirty="0" smtClean="0"/>
          </a:p>
          <a:p>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マオリ</a:t>
            </a:r>
            <a:endParaRPr kumimoji="1" lang="ja-JP" altLang="en-US" dirty="0"/>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9</a:t>
            </a:fld>
            <a:endParaRPr lang="ja-JP" altLang="en-US"/>
          </a:p>
        </p:txBody>
      </p:sp>
    </p:spTree>
    <p:extLst>
      <p:ext uri="{BB962C8B-B14F-4D97-AF65-F5344CB8AC3E}">
        <p14:creationId xmlns:p14="http://schemas.microsoft.com/office/powerpoint/2010/main" val="412599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考古学的には、ポリネシア地域のクック諸島またはタヒチが起源とされ、</a:t>
            </a:r>
            <a:r>
              <a:rPr kumimoji="1" lang="en-US" altLang="ja-JP" dirty="0" smtClean="0"/>
              <a:t>9</a:t>
            </a:r>
            <a:r>
              <a:rPr kumimoji="1" lang="ja-JP" altLang="en-US" dirty="0" smtClean="0"/>
              <a:t>世紀から</a:t>
            </a:r>
            <a:r>
              <a:rPr kumimoji="1" lang="en-US" altLang="ja-JP" dirty="0" smtClean="0"/>
              <a:t>10</a:t>
            </a:r>
            <a:r>
              <a:rPr kumimoji="1" lang="ja-JP" altLang="en-US" dirty="0" smtClean="0"/>
              <a:t>世紀頃までにアオテアロアに移住し、狩猟採集生活を送る。しかし熱帯であるクックやタヒチと違い、ニュージーランドは温帯であったために同じような生活を送るには不向きであったため、狩猟採集に加え農耕を始め、住居もポリネシア風住居を基にそれより小さめの住居を建て始めた</a:t>
            </a:r>
            <a:endParaRPr kumimoji="1" lang="en-US" altLang="ja-JP" dirty="0" smtClean="0"/>
          </a:p>
          <a:p>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マオリ</a:t>
            </a:r>
            <a:endParaRPr kumimoji="1" lang="ja-JP" altLang="en-US" dirty="0"/>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10</a:t>
            </a:fld>
            <a:endParaRPr lang="ja-JP" altLang="en-US"/>
          </a:p>
        </p:txBody>
      </p:sp>
    </p:spTree>
    <p:extLst>
      <p:ext uri="{BB962C8B-B14F-4D97-AF65-F5344CB8AC3E}">
        <p14:creationId xmlns:p14="http://schemas.microsoft.com/office/powerpoint/2010/main" val="412599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err="1" smtClean="0"/>
              <a:t>http://www.environment.gov.au/parks/uluru/nature-science/geology.html</a:t>
            </a:r>
            <a:endParaRPr lang="en-US" altLang="ja-JP" dirty="0" smtClean="0"/>
          </a:p>
          <a:p>
            <a:endParaRPr lang="ja-JP" altLang="en-US" dirty="0"/>
          </a:p>
        </p:txBody>
      </p:sp>
      <p:sp>
        <p:nvSpPr>
          <p:cNvPr id="4" name="スライド番号プレースホルダ 3"/>
          <p:cNvSpPr>
            <a:spLocks noGrp="1"/>
          </p:cNvSpPr>
          <p:nvPr>
            <p:ph type="sldNum" sz="quarter" idx="10"/>
          </p:nvPr>
        </p:nvSpPr>
        <p:spPr/>
        <p:txBody>
          <a:bodyPr/>
          <a:lstStyle/>
          <a:p>
            <a:fld id="{75FE4096-1F59-DF4C-BE46-B8C2076390F5}" type="slidenum">
              <a:rPr lang="ja-JP" altLang="en-US" smtClean="0"/>
              <a:pPr/>
              <a:t>25</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http://w3.salemstate.edu/~lhanson/gls210/gls210_wea2.htm</a:t>
            </a:r>
          </a:p>
          <a:p>
            <a:endParaRPr lang="en-US" altLang="ja-JP" dirty="0" smtClean="0"/>
          </a:p>
          <a:p>
            <a:r>
              <a:rPr kumimoji="1" lang="en-US" altLang="ja-JP" sz="1200" b="1" kern="1200" dirty="0" err="1" smtClean="0">
                <a:solidFill>
                  <a:schemeClr val="tx1"/>
                </a:solidFill>
                <a:latin typeface="+mn-lt"/>
                <a:ea typeface="+mn-ea"/>
                <a:cs typeface="+mn-cs"/>
              </a:rPr>
              <a:t>Bornhart</a:t>
            </a:r>
            <a:r>
              <a:rPr kumimoji="1" lang="en-US" altLang="ja-JP" sz="1200" b="1" kern="1200" dirty="0" smtClean="0">
                <a:solidFill>
                  <a:schemeClr val="tx1"/>
                </a:solidFill>
                <a:latin typeface="+mn-lt"/>
                <a:ea typeface="+mn-ea"/>
                <a:cs typeface="+mn-cs"/>
              </a:rPr>
              <a:t> (</a:t>
            </a:r>
            <a:r>
              <a:rPr kumimoji="1" lang="en-US" altLang="ja-JP" sz="1200" b="1" i="1" kern="1200" dirty="0" smtClean="0">
                <a:solidFill>
                  <a:schemeClr val="tx1"/>
                </a:solidFill>
                <a:latin typeface="+mn-lt"/>
                <a:ea typeface="+mn-ea"/>
                <a:cs typeface="+mn-cs"/>
              </a:rPr>
              <a:t>Named after W. </a:t>
            </a:r>
            <a:r>
              <a:rPr kumimoji="1" lang="en-US" altLang="ja-JP" sz="1200" b="1" i="1" kern="1200" dirty="0" err="1" smtClean="0">
                <a:solidFill>
                  <a:schemeClr val="tx1"/>
                </a:solidFill>
                <a:latin typeface="+mn-lt"/>
                <a:ea typeface="+mn-ea"/>
                <a:cs typeface="+mn-cs"/>
              </a:rPr>
              <a:t>Bornhardt</a:t>
            </a:r>
            <a:r>
              <a:rPr kumimoji="1" lang="en-US" altLang="ja-JP" sz="1200" b="1" i="1" kern="1200" dirty="0" smtClean="0">
                <a:solidFill>
                  <a:schemeClr val="tx1"/>
                </a:solidFill>
                <a:latin typeface="+mn-lt"/>
                <a:ea typeface="+mn-ea"/>
                <a:cs typeface="+mn-cs"/>
              </a:rPr>
              <a:t>, circa 1900, the German </a:t>
            </a:r>
            <a:r>
              <a:rPr kumimoji="1" lang="en-US" altLang="ja-JP" sz="1200" b="1" i="1" kern="1200" dirty="0" err="1" smtClean="0">
                <a:solidFill>
                  <a:schemeClr val="tx1"/>
                </a:solidFill>
                <a:latin typeface="+mn-lt"/>
                <a:ea typeface="+mn-ea"/>
                <a:cs typeface="+mn-cs"/>
              </a:rPr>
              <a:t>geomorphologist</a:t>
            </a:r>
            <a:r>
              <a:rPr kumimoji="1" lang="en-US" altLang="ja-JP" sz="1200" b="1" i="1" kern="1200" dirty="0" smtClean="0">
                <a:solidFill>
                  <a:schemeClr val="tx1"/>
                </a:solidFill>
                <a:latin typeface="+mn-lt"/>
                <a:ea typeface="+mn-ea"/>
                <a:cs typeface="+mn-cs"/>
              </a:rPr>
              <a:t> who first coined the term "</a:t>
            </a:r>
            <a:r>
              <a:rPr kumimoji="1" lang="en-US" altLang="ja-JP" sz="1200" b="1" i="1" kern="1200" dirty="0" err="1" smtClean="0">
                <a:solidFill>
                  <a:schemeClr val="tx1"/>
                </a:solidFill>
                <a:latin typeface="+mn-lt"/>
                <a:ea typeface="+mn-ea"/>
                <a:cs typeface="+mn-cs"/>
              </a:rPr>
              <a:t>inselberg.")Bornharts</a:t>
            </a:r>
            <a:r>
              <a:rPr kumimoji="1" lang="en-US" altLang="ja-JP" sz="1200" b="1" i="1" kern="1200" dirty="0" smtClean="0">
                <a:solidFill>
                  <a:schemeClr val="tx1"/>
                </a:solidFill>
                <a:latin typeface="+mn-lt"/>
                <a:ea typeface="+mn-ea"/>
                <a:cs typeface="+mn-cs"/>
              </a:rPr>
              <a:t> are distinct steep-sided, dome-shaped hills.  Unlike </a:t>
            </a:r>
            <a:r>
              <a:rPr kumimoji="1" lang="en-US" altLang="ja-JP" sz="1200" b="1" i="1" kern="1200" dirty="0" err="1" smtClean="0">
                <a:solidFill>
                  <a:schemeClr val="tx1"/>
                </a:solidFill>
                <a:latin typeface="+mn-lt"/>
                <a:ea typeface="+mn-ea"/>
                <a:cs typeface="+mn-cs"/>
              </a:rPr>
              <a:t>tors</a:t>
            </a:r>
            <a:r>
              <a:rPr kumimoji="1" lang="en-US" altLang="ja-JP" sz="1200" b="1" i="1" kern="1200" dirty="0" smtClean="0">
                <a:solidFill>
                  <a:schemeClr val="tx1"/>
                </a:solidFill>
                <a:latin typeface="+mn-lt"/>
                <a:ea typeface="+mn-ea"/>
                <a:cs typeface="+mn-cs"/>
              </a:rPr>
              <a:t> they are composed of relatively </a:t>
            </a:r>
            <a:r>
              <a:rPr kumimoji="1" lang="en-US" altLang="ja-JP" sz="1200" b="1" i="1" kern="1200" dirty="0" err="1" smtClean="0">
                <a:solidFill>
                  <a:schemeClr val="tx1"/>
                </a:solidFill>
                <a:latin typeface="+mn-lt"/>
                <a:ea typeface="+mn-ea"/>
                <a:cs typeface="+mn-cs"/>
              </a:rPr>
              <a:t>unjointed</a:t>
            </a:r>
            <a:r>
              <a:rPr kumimoji="1" lang="en-US" altLang="ja-JP" sz="1200" b="1" i="1" kern="1200" dirty="0" smtClean="0">
                <a:solidFill>
                  <a:schemeClr val="tx1"/>
                </a:solidFill>
                <a:latin typeface="+mn-lt"/>
                <a:ea typeface="+mn-ea"/>
                <a:cs typeface="+mn-cs"/>
              </a:rPr>
              <a:t> rock, except for large curved surface joints. These large rounded monoliths are </a:t>
            </a:r>
            <a:r>
              <a:rPr kumimoji="1" lang="en-US" altLang="ja-JP" sz="1200" b="1" i="1" kern="1200" dirty="0" err="1" smtClean="0">
                <a:solidFill>
                  <a:schemeClr val="tx1"/>
                </a:solidFill>
                <a:latin typeface="+mn-lt"/>
                <a:ea typeface="+mn-ea"/>
                <a:cs typeface="+mn-cs"/>
              </a:rPr>
              <a:t>proported</a:t>
            </a:r>
            <a:r>
              <a:rPr kumimoji="1" lang="en-US" altLang="ja-JP" sz="1200" b="1" i="1" kern="1200" dirty="0" smtClean="0">
                <a:solidFill>
                  <a:schemeClr val="tx1"/>
                </a:solidFill>
                <a:latin typeface="+mn-lt"/>
                <a:ea typeface="+mn-ea"/>
                <a:cs typeface="+mn-cs"/>
              </a:rPr>
              <a:t> to formed by exfoliation following the removal of neighboring weak rock.  Probably the two most famous </a:t>
            </a:r>
            <a:r>
              <a:rPr kumimoji="1" lang="en-US" altLang="ja-JP" sz="1200" b="1" i="1" kern="1200" dirty="0" err="1" smtClean="0">
                <a:solidFill>
                  <a:schemeClr val="tx1"/>
                </a:solidFill>
                <a:latin typeface="+mn-lt"/>
                <a:ea typeface="+mn-ea"/>
                <a:cs typeface="+mn-cs"/>
              </a:rPr>
              <a:t>bornharts</a:t>
            </a:r>
            <a:r>
              <a:rPr kumimoji="1" lang="en-US" altLang="ja-JP" sz="1200" b="1" i="1" kern="1200" dirty="0" smtClean="0">
                <a:solidFill>
                  <a:schemeClr val="tx1"/>
                </a:solidFill>
                <a:latin typeface="+mn-lt"/>
                <a:ea typeface="+mn-ea"/>
                <a:cs typeface="+mn-cs"/>
              </a:rPr>
              <a:t> are Half Dome in Yosemite Valley, CA, and Ayers Rock in Australia. </a:t>
            </a:r>
            <a:r>
              <a:rPr kumimoji="1" lang="en-US" altLang="ja-JP" sz="1200" b="1" i="1" kern="1200" dirty="0" err="1" smtClean="0">
                <a:solidFill>
                  <a:schemeClr val="tx1"/>
                </a:solidFill>
                <a:latin typeface="+mn-lt"/>
                <a:ea typeface="+mn-ea"/>
                <a:cs typeface="+mn-cs"/>
              </a:rPr>
              <a:t>Bornharts</a:t>
            </a:r>
            <a:r>
              <a:rPr kumimoji="1" lang="en-US" altLang="ja-JP" sz="1200" b="1" i="1" kern="1200" dirty="0" smtClean="0">
                <a:solidFill>
                  <a:schemeClr val="tx1"/>
                </a:solidFill>
                <a:latin typeface="+mn-lt"/>
                <a:ea typeface="+mn-ea"/>
                <a:cs typeface="+mn-cs"/>
              </a:rPr>
              <a:t> are for all intents and purposes large isolated exfoliation domes. Not all </a:t>
            </a:r>
            <a:r>
              <a:rPr kumimoji="1" lang="en-US" altLang="ja-JP" sz="1200" b="1" i="1" kern="1200" dirty="0" err="1" smtClean="0">
                <a:solidFill>
                  <a:schemeClr val="tx1"/>
                </a:solidFill>
                <a:latin typeface="+mn-lt"/>
                <a:ea typeface="+mn-ea"/>
                <a:cs typeface="+mn-cs"/>
              </a:rPr>
              <a:t>bornharts</a:t>
            </a:r>
            <a:r>
              <a:rPr kumimoji="1" lang="en-US" altLang="ja-JP" sz="1200" b="1" i="1" kern="1200" dirty="0" smtClean="0">
                <a:solidFill>
                  <a:schemeClr val="tx1"/>
                </a:solidFill>
                <a:latin typeface="+mn-lt"/>
                <a:ea typeface="+mn-ea"/>
                <a:cs typeface="+mn-cs"/>
              </a:rPr>
              <a:t> are necessarily considered </a:t>
            </a:r>
            <a:r>
              <a:rPr kumimoji="1" lang="en-US" altLang="ja-JP" sz="1200" b="1" i="1" kern="1200" dirty="0" err="1" smtClean="0">
                <a:solidFill>
                  <a:schemeClr val="tx1"/>
                </a:solidFill>
                <a:latin typeface="+mn-lt"/>
                <a:ea typeface="+mn-ea"/>
                <a:cs typeface="+mn-cs"/>
              </a:rPr>
              <a:t>inselbergs</a:t>
            </a:r>
            <a:r>
              <a:rPr kumimoji="1" lang="en-US" altLang="ja-JP" sz="1200" b="1" i="1" kern="1200" dirty="0" smtClean="0">
                <a:solidFill>
                  <a:schemeClr val="tx1"/>
                </a:solidFill>
                <a:latin typeface="+mn-lt"/>
                <a:ea typeface="+mn-ea"/>
                <a:cs typeface="+mn-cs"/>
              </a:rPr>
              <a:t>.  Half Dome for example, no longer rises above a plain but  rather a rugged glaciated alpine landscape.  As with </a:t>
            </a:r>
            <a:r>
              <a:rPr kumimoji="1" lang="en-US" altLang="ja-JP" sz="1200" b="1" i="1" kern="1200" dirty="0" err="1" smtClean="0">
                <a:solidFill>
                  <a:schemeClr val="tx1"/>
                </a:solidFill>
                <a:latin typeface="+mn-lt"/>
                <a:ea typeface="+mn-ea"/>
                <a:cs typeface="+mn-cs"/>
              </a:rPr>
              <a:t>tors</a:t>
            </a:r>
            <a:r>
              <a:rPr kumimoji="1" lang="en-US" altLang="ja-JP" sz="1200" b="1" i="1" kern="1200" dirty="0" smtClean="0">
                <a:solidFill>
                  <a:schemeClr val="tx1"/>
                </a:solidFill>
                <a:latin typeface="+mn-lt"/>
                <a:ea typeface="+mn-ea"/>
                <a:cs typeface="+mn-cs"/>
              </a:rPr>
              <a:t>, exhumation is most likely is important in their development.</a:t>
            </a:r>
            <a:endParaRPr lang="ja-JP" altLang="en-US" dirty="0"/>
          </a:p>
        </p:txBody>
      </p:sp>
      <p:sp>
        <p:nvSpPr>
          <p:cNvPr id="4" name="スライド番号プレースホルダ 3"/>
          <p:cNvSpPr>
            <a:spLocks noGrp="1"/>
          </p:cNvSpPr>
          <p:nvPr>
            <p:ph type="sldNum" sz="quarter" idx="10"/>
          </p:nvPr>
        </p:nvSpPr>
        <p:spPr/>
        <p:txBody>
          <a:bodyPr/>
          <a:lstStyle/>
          <a:p>
            <a:fld id="{75FE4096-1F59-DF4C-BE46-B8C2076390F5}" type="slidenum">
              <a:rPr lang="ja-JP" altLang="en-US" smtClean="0"/>
              <a:pPr/>
              <a:t>32</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Senegalia</a:t>
            </a:r>
            <a:r>
              <a:rPr kumimoji="1" lang="en-US" altLang="ja-JP" dirty="0" smtClean="0"/>
              <a:t> </a:t>
            </a:r>
            <a:r>
              <a:rPr kumimoji="1" lang="en-US" altLang="ja-JP" dirty="0" err="1" smtClean="0"/>
              <a:t>greggii</a:t>
            </a:r>
            <a:r>
              <a:rPr kumimoji="1" lang="en-US" altLang="ja-JP" dirty="0" smtClean="0"/>
              <a:t> (syn. Acacia </a:t>
            </a:r>
            <a:r>
              <a:rPr kumimoji="1" lang="en-US" altLang="ja-JP" dirty="0" err="1" smtClean="0"/>
              <a:t>greggii</a:t>
            </a:r>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40</a:t>
            </a:fld>
            <a:endParaRPr lang="ja-JP" altLang="en-US"/>
          </a:p>
        </p:txBody>
      </p:sp>
    </p:spTree>
    <p:extLst>
      <p:ext uri="{BB962C8B-B14F-4D97-AF65-F5344CB8AC3E}">
        <p14:creationId xmlns:p14="http://schemas.microsoft.com/office/powerpoint/2010/main" val="112327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www.australia.com</a:t>
            </a:r>
            <a:r>
              <a:rPr kumimoji="1" lang="en-US" altLang="ja-JP" dirty="0" smtClean="0"/>
              <a:t>/</a:t>
            </a:r>
            <a:r>
              <a:rPr kumimoji="1" lang="en-US" altLang="ja-JP" dirty="0" err="1" smtClean="0"/>
              <a:t>jp</a:t>
            </a:r>
            <a:r>
              <a:rPr kumimoji="1" lang="en-US" altLang="ja-JP" dirty="0" smtClean="0"/>
              <a:t>/</a:t>
            </a:r>
            <a:r>
              <a:rPr kumimoji="1" lang="en-US" altLang="ja-JP" dirty="0" err="1" smtClean="0"/>
              <a:t>wh.aspx</a:t>
            </a:r>
            <a:endParaRPr kumimoji="1" lang="ja-JP" altLang="en-US" dirty="0"/>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44</a:t>
            </a:fld>
            <a:endParaRPr lang="ja-JP" altLang="en-US"/>
          </a:p>
        </p:txBody>
      </p:sp>
    </p:spTree>
    <p:extLst>
      <p:ext uri="{BB962C8B-B14F-4D97-AF65-F5344CB8AC3E}">
        <p14:creationId xmlns:p14="http://schemas.microsoft.com/office/powerpoint/2010/main" val="36679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www.australia.com</a:t>
            </a:r>
            <a:r>
              <a:rPr kumimoji="1" lang="en-US" altLang="ja-JP" dirty="0" smtClean="0"/>
              <a:t>/</a:t>
            </a:r>
            <a:r>
              <a:rPr kumimoji="1" lang="en-US" altLang="ja-JP" dirty="0" err="1" smtClean="0"/>
              <a:t>jp</a:t>
            </a:r>
            <a:r>
              <a:rPr kumimoji="1" lang="en-US" altLang="ja-JP" dirty="0" smtClean="0"/>
              <a:t>/</a:t>
            </a:r>
            <a:r>
              <a:rPr kumimoji="1" lang="en-US" altLang="ja-JP" smtClean="0"/>
              <a:t>wh.aspx</a:t>
            </a:r>
            <a:endParaRPr kumimoji="1" lang="ja-JP" altLang="en-US"/>
          </a:p>
        </p:txBody>
      </p:sp>
      <p:sp>
        <p:nvSpPr>
          <p:cNvPr id="4" name="スライド番号プレースホルダー 3"/>
          <p:cNvSpPr>
            <a:spLocks noGrp="1"/>
          </p:cNvSpPr>
          <p:nvPr>
            <p:ph type="sldNum" sz="quarter" idx="10"/>
          </p:nvPr>
        </p:nvSpPr>
        <p:spPr/>
        <p:txBody>
          <a:bodyPr/>
          <a:lstStyle/>
          <a:p>
            <a:fld id="{75FE4096-1F59-DF4C-BE46-B8C2076390F5}" type="slidenum">
              <a:rPr lang="ja-JP" altLang="en-US" smtClean="0"/>
              <a:pPr/>
              <a:t>45</a:t>
            </a:fld>
            <a:endParaRPr lang="ja-JP" altLang="en-US"/>
          </a:p>
        </p:txBody>
      </p:sp>
    </p:spTree>
    <p:extLst>
      <p:ext uri="{BB962C8B-B14F-4D97-AF65-F5344CB8AC3E}">
        <p14:creationId xmlns:p14="http://schemas.microsoft.com/office/powerpoint/2010/main" val="366799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69B58A7B-3C91-734E-A2DB-7AEDC7CA6592}" type="datetimeFigureOut">
              <a:rPr lang="ja-JP" altLang="en-US" smtClean="0"/>
              <a:pPr/>
              <a:t>15/01/14</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FB6EE18B-A59B-4E48-B5DB-5E5345AE1BB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58A7B-3C91-734E-A2DB-7AEDC7CA6592}" type="datetimeFigureOut">
              <a:rPr lang="ja-JP" altLang="en-US" smtClean="0"/>
              <a:pPr/>
              <a:t>15/01/14</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EE18B-A59B-4E48-B5DB-5E5345AE1BB0}" type="slidenum">
              <a:rPr lang="ja-JP" altLang="en-US" smtClean="0"/>
              <a:pPr/>
              <a:t>‹#›</a:t>
            </a:fld>
            <a:endParaRPr lang="ja-JP"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504" y="1556793"/>
            <a:ext cx="8856984" cy="1800200"/>
          </a:xfrm>
        </p:spPr>
        <p:txBody>
          <a:bodyPr>
            <a:normAutofit fontScale="90000"/>
          </a:bodyPr>
          <a:lstStyle/>
          <a:p>
            <a:r>
              <a:rPr lang="ja-JP" altLang="en-US" dirty="0" smtClean="0"/>
              <a:t>オーストラリアの世界複合遺産紹介：</a:t>
            </a:r>
            <a:r>
              <a:rPr lang="en-US" altLang="ja-JP" dirty="0" smtClean="0"/>
              <a:t/>
            </a:r>
            <a:br>
              <a:rPr lang="en-US" altLang="ja-JP" dirty="0" smtClean="0"/>
            </a:br>
            <a:r>
              <a:rPr lang="ja-JP" altLang="en-US" dirty="0" smtClean="0"/>
              <a:t>ウルルカタジュタ国立公園</a:t>
            </a:r>
            <a:r>
              <a:rPr lang="en-US" altLang="ja-JP" dirty="0" smtClean="0"/>
              <a:t/>
            </a:r>
            <a:br>
              <a:rPr lang="en-US" altLang="ja-JP" dirty="0" smtClean="0"/>
            </a:br>
            <a:endParaRPr lang="ja-JP" altLang="en-US" dirty="0"/>
          </a:p>
        </p:txBody>
      </p:sp>
      <p:sp>
        <p:nvSpPr>
          <p:cNvPr id="3" name="サブタイトル 2"/>
          <p:cNvSpPr>
            <a:spLocks noGrp="1"/>
          </p:cNvSpPr>
          <p:nvPr>
            <p:ph type="subTitle" idx="1"/>
          </p:nvPr>
        </p:nvSpPr>
        <p:spPr>
          <a:xfrm>
            <a:off x="1371600" y="5589240"/>
            <a:ext cx="6400800" cy="735360"/>
          </a:xfrm>
        </p:spPr>
        <p:txBody>
          <a:bodyPr/>
          <a:lstStyle/>
          <a:p>
            <a:r>
              <a:rPr lang="ja-JP" altLang="en-US" dirty="0" smtClean="0"/>
              <a:t>関西大学　木庭元晴</a:t>
            </a:r>
            <a:endParaRPr lang="en-US" altLang="ja-JP" dirty="0" smtClean="0"/>
          </a:p>
          <a:p>
            <a:endParaRPr lang="en-US" altLang="ja-JP" dirty="0" smtClean="0"/>
          </a:p>
          <a:p>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マオリ族ダンサー</a:t>
            </a:r>
            <a:endParaRPr kumimoji="1" lang="ja-JP" altLang="en-US" dirty="0"/>
          </a:p>
        </p:txBody>
      </p:sp>
      <p:pic>
        <p:nvPicPr>
          <p:cNvPr id="5" name="コンテンツ プレースホルダー 3"/>
          <p:cNvPicPr>
            <a:picLocks noGrp="1" noChangeAspect="1"/>
          </p:cNvPicPr>
          <p:nvPr>
            <p:ph idx="1"/>
          </p:nvPr>
        </p:nvPicPr>
        <p:blipFill>
          <a:blip r:embed="rId3"/>
          <a:srcRect t="18574" b="18574"/>
          <a:stretch>
            <a:fillRect/>
          </a:stretch>
        </p:blipFill>
        <p:spPr/>
      </p:pic>
    </p:spTree>
    <p:extLst>
      <p:ext uri="{BB962C8B-B14F-4D97-AF65-F5344CB8AC3E}">
        <p14:creationId xmlns:p14="http://schemas.microsoft.com/office/powerpoint/2010/main" val="1851187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Uluru-</a:t>
            </a:r>
            <a:r>
              <a:rPr lang="en-US" altLang="ja-JP" dirty="0" err="1" smtClean="0"/>
              <a:t>Kata</a:t>
            </a:r>
            <a:r>
              <a:rPr lang="en-US" altLang="ja-JP" dirty="0" smtClean="0"/>
              <a:t> </a:t>
            </a:r>
            <a:r>
              <a:rPr lang="en-US" altLang="ja-JP" dirty="0" err="1" smtClean="0"/>
              <a:t>Tjuta</a:t>
            </a:r>
            <a:r>
              <a:rPr lang="ja-JP" altLang="en-US" dirty="0" smtClean="0"/>
              <a:t>国立公園</a:t>
            </a:r>
            <a:endParaRPr lang="ja-JP" altLang="en-US" dirty="0"/>
          </a:p>
        </p:txBody>
      </p:sp>
      <p:pic>
        <p:nvPicPr>
          <p:cNvPr id="4" name="コンテンツ プレースホルダ 3" descr="ピクチャ 1.png"/>
          <p:cNvPicPr>
            <a:picLocks noGrp="1" noChangeAspect="1"/>
          </p:cNvPicPr>
          <p:nvPr>
            <p:ph idx="1"/>
          </p:nvPr>
        </p:nvPicPr>
        <p:blipFill>
          <a:blip r:embed="rId2"/>
          <a:srcRect l="-13562" r="-13562"/>
          <a:stretch>
            <a:fillRect/>
          </a:stretch>
        </p:blipFill>
        <p:spPr/>
      </p:pic>
      <p:sp>
        <p:nvSpPr>
          <p:cNvPr id="6" name="テキスト ボックス 5"/>
          <p:cNvSpPr txBox="1"/>
          <p:nvPr/>
        </p:nvSpPr>
        <p:spPr>
          <a:xfrm>
            <a:off x="457200" y="6400800"/>
            <a:ext cx="3701930" cy="369332"/>
          </a:xfrm>
          <a:prstGeom prst="rect">
            <a:avLst/>
          </a:prstGeom>
          <a:noFill/>
        </p:spPr>
        <p:txBody>
          <a:bodyPr wrap="none" rtlCol="0">
            <a:spAutoFit/>
          </a:bodyPr>
          <a:lstStyle/>
          <a:p>
            <a:r>
              <a:rPr kumimoji="1" lang="ja-JP" altLang="en-US" dirty="0" smtClean="0"/>
              <a:t>空港，リゾート，</a:t>
            </a:r>
            <a:r>
              <a:rPr lang="en-US" altLang="ja-JP" dirty="0" smtClean="0"/>
              <a:t>Ayers Rock, Olga</a:t>
            </a:r>
            <a:r>
              <a:rPr lang="ja-JP" altLang="en-US" dirty="0" smtClean="0"/>
              <a:t>岩群</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Ayers Rock Resort</a:t>
            </a:r>
            <a:r>
              <a:rPr lang="ja-JP" altLang="en-US" dirty="0" smtClean="0"/>
              <a:t>　</a:t>
            </a:r>
            <a:r>
              <a:rPr lang="en-US" altLang="ja-JP" dirty="0" smtClean="0"/>
              <a:t> </a:t>
            </a:r>
            <a:r>
              <a:rPr lang="ja-JP" altLang="en-US" dirty="0" smtClean="0"/>
              <a:t>砂漠のリゾート町</a:t>
            </a:r>
            <a:r>
              <a:rPr lang="en-US" altLang="ja-JP" dirty="0" smtClean="0"/>
              <a:t/>
            </a:r>
            <a:br>
              <a:rPr lang="en-US" altLang="ja-JP" dirty="0" smtClean="0"/>
            </a:br>
            <a:r>
              <a:rPr lang="ja-JP" altLang="en-US" dirty="0" smtClean="0"/>
              <a:t>空港から</a:t>
            </a:r>
            <a:r>
              <a:rPr lang="en-US" altLang="ja-JP" dirty="0" smtClean="0"/>
              <a:t>5km</a:t>
            </a:r>
            <a:endParaRPr lang="ja-JP" altLang="en-US" dirty="0"/>
          </a:p>
        </p:txBody>
      </p:sp>
      <p:pic>
        <p:nvPicPr>
          <p:cNvPr id="4" name="コンテンツ プレースホルダ 3" descr="ピクチャ 3.png"/>
          <p:cNvPicPr>
            <a:picLocks noGrp="1" noChangeAspect="1"/>
          </p:cNvPicPr>
          <p:nvPr>
            <p:ph idx="1"/>
          </p:nvPr>
        </p:nvPicPr>
        <p:blipFill>
          <a:blip r:embed="rId2"/>
          <a:srcRect l="-13100" r="-1310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Uluru (Ayers Rock) </a:t>
            </a:r>
            <a:r>
              <a:rPr lang="ja-JP" altLang="en-US" dirty="0" smtClean="0"/>
              <a:t>　リゾートから</a:t>
            </a:r>
            <a:r>
              <a:rPr lang="en-US" altLang="ja-JP" dirty="0" smtClean="0"/>
              <a:t>19km</a:t>
            </a:r>
            <a:endParaRPr lang="ja-JP" altLang="en-US" dirty="0"/>
          </a:p>
        </p:txBody>
      </p:sp>
      <p:pic>
        <p:nvPicPr>
          <p:cNvPr id="4" name="コンテンツ プレースホルダ 3" descr="ピクチャ 4.png"/>
          <p:cNvPicPr>
            <a:picLocks noGrp="1" noChangeAspect="1"/>
          </p:cNvPicPr>
          <p:nvPr>
            <p:ph idx="1"/>
          </p:nvPr>
        </p:nvPicPr>
        <p:blipFill>
          <a:blip r:embed="rId2"/>
          <a:srcRect l="-13800" r="-1380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Olga</a:t>
            </a:r>
            <a:r>
              <a:rPr lang="ja-JP" altLang="en-US" sz="3600" dirty="0" smtClean="0"/>
              <a:t>岩群（</a:t>
            </a:r>
            <a:r>
              <a:rPr lang="en-US" altLang="ja-JP" sz="3600" dirty="0" err="1" smtClean="0"/>
              <a:t>Kata</a:t>
            </a:r>
            <a:r>
              <a:rPr lang="en-US" altLang="ja-JP" sz="3600" dirty="0" smtClean="0"/>
              <a:t> </a:t>
            </a:r>
            <a:r>
              <a:rPr lang="en-US" altLang="ja-JP" sz="3600" dirty="0" err="1" smtClean="0"/>
              <a:t>Tjuta</a:t>
            </a:r>
            <a:r>
              <a:rPr lang="ja-JP" altLang="en-US" sz="3600" dirty="0" smtClean="0"/>
              <a:t>）</a:t>
            </a:r>
            <a:r>
              <a:rPr lang="en-US" altLang="ja-JP" sz="3600" dirty="0" smtClean="0"/>
              <a:t> </a:t>
            </a:r>
            <a:r>
              <a:rPr lang="ja-JP" altLang="en-US" sz="3600" dirty="0" smtClean="0"/>
              <a:t>リゾートから</a:t>
            </a:r>
            <a:r>
              <a:rPr lang="en-US" altLang="ja-JP" sz="3600" dirty="0" smtClean="0"/>
              <a:t>51km</a:t>
            </a:r>
            <a:endParaRPr lang="ja-JP" altLang="en-US" sz="3600" dirty="0"/>
          </a:p>
        </p:txBody>
      </p:sp>
      <p:pic>
        <p:nvPicPr>
          <p:cNvPr id="4" name="コンテンツ プレースホルダ 3" descr="ピクチャ 5.png"/>
          <p:cNvPicPr>
            <a:picLocks noGrp="1" noChangeAspect="1"/>
          </p:cNvPicPr>
          <p:nvPr>
            <p:ph idx="1"/>
          </p:nvPr>
        </p:nvPicPr>
        <p:blipFill>
          <a:blip r:embed="rId2"/>
          <a:srcRect l="-13433" r="-1343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Uluru</a:t>
            </a:r>
            <a:r>
              <a:rPr lang="ja-JP" altLang="en-US" dirty="0" smtClean="0"/>
              <a:t>　リゾートホテルの窓から</a:t>
            </a:r>
            <a:endParaRPr lang="ja-JP" altLang="en-US" dirty="0"/>
          </a:p>
        </p:txBody>
      </p:sp>
      <p:pic>
        <p:nvPicPr>
          <p:cNvPr id="4" name="コンテンツ プレースホルダ 3" descr="HotelからAyers Rockを.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Uluru</a:t>
            </a:r>
            <a:r>
              <a:rPr lang="ja-JP" altLang="en-US" dirty="0" smtClean="0"/>
              <a:t>を遠望</a:t>
            </a:r>
            <a:endParaRPr lang="ja-JP" altLang="en-US" dirty="0"/>
          </a:p>
        </p:txBody>
      </p:sp>
      <p:pic>
        <p:nvPicPr>
          <p:cNvPr id="4" name="コンテンツ プレースホルダ 3" descr="Uluru遠望.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涸れない泉：カピムティジュル</a:t>
            </a:r>
            <a:endParaRPr lang="ja-JP" altLang="en-US" dirty="0"/>
          </a:p>
        </p:txBody>
      </p:sp>
      <p:pic>
        <p:nvPicPr>
          <p:cNvPr id="4" name="コンテンツ プレースホルダ 3" descr="泉.jpg"/>
          <p:cNvPicPr>
            <a:picLocks noGrp="1" noChangeAspect="1"/>
          </p:cNvPicPr>
          <p:nvPr>
            <p:ph idx="1"/>
          </p:nvPr>
        </p:nvPicPr>
        <p:blipFill>
          <a:blip r:embed="rId2"/>
          <a:srcRect l="-71221" r="-71221"/>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その周辺のノッチ</a:t>
            </a:r>
            <a:endParaRPr lang="ja-JP" altLang="en-US" dirty="0"/>
          </a:p>
        </p:txBody>
      </p:sp>
      <p:pic>
        <p:nvPicPr>
          <p:cNvPr id="4" name="コンテンツ プレースホルダ 3" descr="notch2.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アボリジンのペインティング</a:t>
            </a:r>
            <a:endParaRPr lang="ja-JP" altLang="en-US" dirty="0"/>
          </a:p>
        </p:txBody>
      </p:sp>
      <p:pic>
        <p:nvPicPr>
          <p:cNvPr id="4" name="コンテンツ プレースホルダ 3" descr="painting.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オーストラリアの世界遺産</a:t>
            </a:r>
            <a:endParaRPr lang="ja-JP" altLang="en-US" dirty="0"/>
          </a:p>
        </p:txBody>
      </p:sp>
      <p:pic>
        <p:nvPicPr>
          <p:cNvPr id="4" name="コンテンツ プレースホルダ 3" descr="ピクチャ 1.png"/>
          <p:cNvPicPr>
            <a:picLocks noGrp="1" noChangeAspect="1"/>
          </p:cNvPicPr>
          <p:nvPr>
            <p:ph idx="1"/>
          </p:nvPr>
        </p:nvPicPr>
        <p:blipFill>
          <a:blip r:embed="rId2"/>
          <a:srcRect l="-16014" r="-16014"/>
          <a:stretch>
            <a:fillRect/>
          </a:stretch>
        </p:blipFill>
        <p:spPr>
          <a:xfrm>
            <a:off x="152400" y="1219101"/>
            <a:ext cx="9560306" cy="5257800"/>
          </a:xfrm>
        </p:spPr>
      </p:pic>
      <p:pic>
        <p:nvPicPr>
          <p:cNvPr id="6" name="図 5" descr="tex付.png"/>
          <p:cNvPicPr>
            <a:picLocks noChangeAspect="1"/>
          </p:cNvPicPr>
          <p:nvPr/>
        </p:nvPicPr>
        <p:blipFill>
          <a:blip r:embed="rId3"/>
          <a:stretch>
            <a:fillRect/>
          </a:stretch>
        </p:blipFill>
        <p:spPr>
          <a:xfrm>
            <a:off x="1295400" y="1219200"/>
            <a:ext cx="7239000" cy="524429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アボリジンのペインティング</a:t>
            </a:r>
            <a:r>
              <a:rPr lang="en-US" altLang="ja-JP" dirty="0" smtClean="0"/>
              <a:t>2</a:t>
            </a:r>
            <a:endParaRPr lang="ja-JP" altLang="en-US" dirty="0"/>
          </a:p>
        </p:txBody>
      </p:sp>
      <p:pic>
        <p:nvPicPr>
          <p:cNvPr id="4" name="コンテンツ プレースホルダ 3" descr="R0016742.jpg"/>
          <p:cNvPicPr>
            <a:picLocks noGrp="1" noChangeAspect="1"/>
          </p:cNvPicPr>
          <p:nvPr>
            <p:ph idx="1"/>
          </p:nvPr>
        </p:nvPicPr>
        <p:blipFill>
          <a:blip r:embed="rId2"/>
          <a:srcRect l="-18187" r="-18187"/>
          <a:stretch>
            <a:fillRect/>
          </a:stretch>
        </p:blipFill>
        <p:spPr>
          <a:xfrm>
            <a:off x="1752600" y="1752600"/>
            <a:ext cx="8229600" cy="4525963"/>
          </a:xfrm>
        </p:spPr>
      </p:pic>
      <p:sp>
        <p:nvSpPr>
          <p:cNvPr id="5" name="テキスト ボックス 4"/>
          <p:cNvSpPr txBox="1"/>
          <p:nvPr/>
        </p:nvSpPr>
        <p:spPr>
          <a:xfrm>
            <a:off x="457201" y="1417638"/>
            <a:ext cx="2438400" cy="4662815"/>
          </a:xfrm>
          <a:prstGeom prst="rect">
            <a:avLst/>
          </a:prstGeom>
          <a:noFill/>
        </p:spPr>
        <p:txBody>
          <a:bodyPr wrap="square" rtlCol="0">
            <a:spAutoFit/>
          </a:bodyPr>
          <a:lstStyle/>
          <a:p>
            <a:r>
              <a:rPr lang="en-US" altLang="ja-JP" sz="3100" dirty="0" err="1" smtClean="0"/>
              <a:t>Anangu</a:t>
            </a:r>
            <a:r>
              <a:rPr lang="en-US" altLang="ja-JP" sz="3100" dirty="0" smtClean="0"/>
              <a:t> Aboriginal people</a:t>
            </a:r>
            <a:r>
              <a:rPr lang="ja-JP" altLang="en-US" sz="3100" dirty="0" smtClean="0"/>
              <a:t>の文化</a:t>
            </a:r>
            <a:endParaRPr lang="en-US" altLang="ja-JP" sz="3100" dirty="0" smtClean="0"/>
          </a:p>
          <a:p>
            <a:r>
              <a:rPr lang="ja-JP" altLang="en-US" sz="3100" dirty="0" smtClean="0"/>
              <a:t>創造神による</a:t>
            </a:r>
            <a:r>
              <a:rPr lang="en-US" altLang="ja-JP" sz="3100" dirty="0" err="1" smtClean="0"/>
              <a:t>Anangu</a:t>
            </a:r>
            <a:r>
              <a:rPr lang="ja-JP" altLang="en-US" sz="3100" dirty="0" smtClean="0"/>
              <a:t>のために両山地と生物などの創造</a:t>
            </a:r>
            <a:endParaRPr lang="en-US" altLang="ja-JP" sz="3100" dirty="0" smtClean="0"/>
          </a:p>
          <a:p>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西を　アカシアの樹影</a:t>
            </a:r>
            <a:endParaRPr lang="ja-JP" altLang="en-US" dirty="0"/>
          </a:p>
        </p:txBody>
      </p:sp>
      <p:pic>
        <p:nvPicPr>
          <p:cNvPr id="4" name="コンテンツ プレースホルダ 3" descr="夕焼け.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err="1" smtClean="0"/>
              <a:t>Kata</a:t>
            </a:r>
            <a:r>
              <a:rPr lang="en-US" altLang="ja-JP" dirty="0" smtClean="0"/>
              <a:t> </a:t>
            </a:r>
            <a:r>
              <a:rPr lang="en-US" altLang="ja-JP" dirty="0" err="1" smtClean="0"/>
              <a:t>Tjuta</a:t>
            </a:r>
            <a:r>
              <a:rPr lang="ja-JP" altLang="en-US" dirty="0" smtClean="0"/>
              <a:t>の遠望</a:t>
            </a:r>
            <a:endParaRPr lang="ja-JP" altLang="en-US" dirty="0"/>
          </a:p>
        </p:txBody>
      </p:sp>
      <p:pic>
        <p:nvPicPr>
          <p:cNvPr id="4" name="コンテンツ プレースホルダ 3" descr="Kata Tjuta遠望.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Kata</a:t>
            </a:r>
            <a:r>
              <a:rPr lang="en-US" altLang="ja-JP" dirty="0" smtClean="0"/>
              <a:t> </a:t>
            </a:r>
            <a:r>
              <a:rPr lang="en-US" altLang="ja-JP" dirty="0" err="1" smtClean="0"/>
              <a:t>Tjuta</a:t>
            </a:r>
            <a:r>
              <a:rPr lang="ja-JP" altLang="en-US" dirty="0" smtClean="0"/>
              <a:t>　水平層理と月</a:t>
            </a:r>
            <a:endParaRPr lang="ja-JP" altLang="en-US" dirty="0"/>
          </a:p>
        </p:txBody>
      </p:sp>
      <p:pic>
        <p:nvPicPr>
          <p:cNvPr id="4" name="コンテンツ プレースホルダ 3" descr="水平層理と月.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燃える</a:t>
            </a:r>
            <a:r>
              <a:rPr lang="en-US" altLang="ja-JP" dirty="0" err="1" smtClean="0"/>
              <a:t>Kata</a:t>
            </a:r>
            <a:r>
              <a:rPr lang="en-US" altLang="ja-JP" dirty="0" smtClean="0"/>
              <a:t> </a:t>
            </a:r>
            <a:r>
              <a:rPr lang="en-US" altLang="ja-JP" dirty="0" err="1" smtClean="0"/>
              <a:t>Tjuta</a:t>
            </a:r>
            <a:endParaRPr lang="ja-JP" altLang="en-US" dirty="0"/>
          </a:p>
        </p:txBody>
      </p:sp>
      <p:pic>
        <p:nvPicPr>
          <p:cNvPr id="4" name="コンテンツ プレースホルダ 3" descr="夕焼け遠望Kata Tjuta.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7467600" cy="792162"/>
          </a:xfrm>
        </p:spPr>
        <p:txBody>
          <a:bodyPr>
            <a:normAutofit/>
          </a:bodyPr>
          <a:lstStyle/>
          <a:p>
            <a:r>
              <a:rPr lang="en-US" altLang="ja-JP" dirty="0" smtClean="0"/>
              <a:t>5</a:t>
            </a:r>
            <a:r>
              <a:rPr lang="ja-JP" altLang="en-US" sz="3111" dirty="0" smtClean="0"/>
              <a:t>億年余り前の</a:t>
            </a:r>
            <a:r>
              <a:rPr lang="en-US" altLang="ja-JP" dirty="0" smtClean="0"/>
              <a:t>Uluru </a:t>
            </a:r>
            <a:r>
              <a:rPr lang="ja-JP" altLang="en-US" sz="3600" dirty="0" smtClean="0"/>
              <a:t>と</a:t>
            </a:r>
            <a:r>
              <a:rPr lang="en-US" altLang="ja-JP" sz="3600" dirty="0" smtClean="0"/>
              <a:t> </a:t>
            </a:r>
            <a:r>
              <a:rPr lang="en-US" altLang="ja-JP" dirty="0" err="1" smtClean="0"/>
              <a:t>Kata</a:t>
            </a:r>
            <a:r>
              <a:rPr lang="en-US" altLang="ja-JP" dirty="0" smtClean="0"/>
              <a:t> </a:t>
            </a:r>
            <a:r>
              <a:rPr lang="en-US" altLang="ja-JP" dirty="0" err="1" smtClean="0"/>
              <a:t>Tjuta</a:t>
            </a:r>
            <a:endParaRPr lang="ja-JP" altLang="en-US" dirty="0"/>
          </a:p>
        </p:txBody>
      </p:sp>
      <p:pic>
        <p:nvPicPr>
          <p:cNvPr id="6" name="コンテンツ プレースホルダ 5" descr="geologya.jpg"/>
          <p:cNvPicPr>
            <a:picLocks noGrp="1" noChangeAspect="1"/>
          </p:cNvPicPr>
          <p:nvPr>
            <p:ph idx="1"/>
          </p:nvPr>
        </p:nvPicPr>
        <p:blipFill>
          <a:blip r:embed="rId3"/>
          <a:srcRect l="-2871" r="-2871"/>
          <a:stretch>
            <a:fillRect/>
          </a:stretch>
        </p:blipFill>
        <p:spPr>
          <a:xfrm>
            <a:off x="457200" y="1066800"/>
            <a:ext cx="8229600" cy="4525963"/>
          </a:xfrm>
        </p:spPr>
      </p:pic>
      <p:sp>
        <p:nvSpPr>
          <p:cNvPr id="7" name="テキスト ボックス 6"/>
          <p:cNvSpPr txBox="1"/>
          <p:nvPr/>
        </p:nvSpPr>
        <p:spPr>
          <a:xfrm>
            <a:off x="457200" y="5867400"/>
            <a:ext cx="4789818" cy="646331"/>
          </a:xfrm>
          <a:prstGeom prst="rect">
            <a:avLst/>
          </a:prstGeom>
          <a:noFill/>
        </p:spPr>
        <p:txBody>
          <a:bodyPr wrap="none" rtlCol="0">
            <a:spAutoFit/>
          </a:bodyPr>
          <a:lstStyle/>
          <a:p>
            <a:r>
              <a:rPr kumimoji="1" lang="ja-JP" altLang="en-US" dirty="0" smtClean="0"/>
              <a:t>濃い茶色は</a:t>
            </a:r>
            <a:r>
              <a:rPr kumimoji="1" lang="en-US" altLang="ja-JP" dirty="0" err="1" smtClean="0"/>
              <a:t>Kata</a:t>
            </a:r>
            <a:r>
              <a:rPr kumimoji="1" lang="en-US" altLang="ja-JP" dirty="0" smtClean="0"/>
              <a:t> </a:t>
            </a:r>
            <a:r>
              <a:rPr kumimoji="1" lang="en-US" altLang="ja-JP" dirty="0" err="1" smtClean="0"/>
              <a:t>Tjuta</a:t>
            </a:r>
            <a:r>
              <a:rPr kumimoji="1" lang="ja-JP" altLang="en-US" dirty="0" smtClean="0"/>
              <a:t>を構成する扇状地礫岩，</a:t>
            </a:r>
            <a:endParaRPr kumimoji="1" lang="en-US" altLang="ja-JP" dirty="0" smtClean="0"/>
          </a:p>
          <a:p>
            <a:r>
              <a:rPr kumimoji="1" lang="ja-JP" altLang="en-US" dirty="0" smtClean="0"/>
              <a:t>黄色は</a:t>
            </a:r>
            <a:r>
              <a:rPr kumimoji="1" lang="en-US" altLang="ja-JP" dirty="0" smtClean="0"/>
              <a:t>Uluru</a:t>
            </a:r>
            <a:r>
              <a:rPr kumimoji="1" lang="ja-JP" altLang="en-US" dirty="0" smtClean="0"/>
              <a:t>を構成する扇状地砂層（花崗砂岩）</a:t>
            </a:r>
            <a:endParaRPr kumimoji="1" lang="ja-JP" altLang="en-US" dirty="0"/>
          </a:p>
        </p:txBody>
      </p:sp>
      <p:sp>
        <p:nvSpPr>
          <p:cNvPr id="8" name="テキスト ボックス 7"/>
          <p:cNvSpPr txBox="1"/>
          <p:nvPr/>
        </p:nvSpPr>
        <p:spPr>
          <a:xfrm>
            <a:off x="5899859" y="6019800"/>
            <a:ext cx="2786941" cy="646331"/>
          </a:xfrm>
          <a:prstGeom prst="rect">
            <a:avLst/>
          </a:prstGeom>
          <a:noFill/>
        </p:spPr>
        <p:txBody>
          <a:bodyPr wrap="none" rtlCol="0">
            <a:spAutoFit/>
          </a:bodyPr>
          <a:lstStyle/>
          <a:p>
            <a:r>
              <a:rPr lang="ja-JP" altLang="en-US" dirty="0" smtClean="0"/>
              <a:t>濃い青は火成岩，変成岩，</a:t>
            </a:r>
            <a:endParaRPr lang="en-US" altLang="ja-JP" dirty="0" smtClean="0"/>
          </a:p>
          <a:p>
            <a:r>
              <a:rPr kumimoji="1" lang="ja-JP" altLang="en-US" dirty="0" smtClean="0"/>
              <a:t>薄い茶色は原生代堆積岩</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Uluru</a:t>
            </a:r>
            <a:r>
              <a:rPr lang="ja-JP" altLang="en-US" dirty="0" smtClean="0"/>
              <a:t>と</a:t>
            </a:r>
            <a:r>
              <a:rPr lang="en-US" altLang="ja-JP" dirty="0" err="1" smtClean="0"/>
              <a:t>Kata</a:t>
            </a:r>
            <a:r>
              <a:rPr lang="en-US" altLang="ja-JP" dirty="0" smtClean="0"/>
              <a:t> </a:t>
            </a:r>
            <a:r>
              <a:rPr lang="en-US" altLang="ja-JP" dirty="0" err="1" smtClean="0"/>
              <a:t>Tjuta</a:t>
            </a:r>
            <a:r>
              <a:rPr lang="ja-JP" altLang="en-US" dirty="0" smtClean="0"/>
              <a:t>の岩質</a:t>
            </a:r>
            <a:endParaRPr lang="ja-JP" altLang="en-US" dirty="0"/>
          </a:p>
        </p:txBody>
      </p:sp>
      <p:sp>
        <p:nvSpPr>
          <p:cNvPr id="3" name="コンテンツ プレースホルダ 2"/>
          <p:cNvSpPr>
            <a:spLocks noGrp="1"/>
          </p:cNvSpPr>
          <p:nvPr>
            <p:ph idx="1"/>
          </p:nvPr>
        </p:nvSpPr>
        <p:spPr/>
        <p:txBody>
          <a:bodyPr/>
          <a:lstStyle/>
          <a:p>
            <a:r>
              <a:rPr lang="en-US" altLang="ja-JP" dirty="0" err="1" smtClean="0"/>
              <a:t>Kata</a:t>
            </a:r>
            <a:r>
              <a:rPr lang="en-US" altLang="ja-JP" dirty="0" smtClean="0"/>
              <a:t> </a:t>
            </a:r>
            <a:r>
              <a:rPr lang="en-US" altLang="ja-JP" dirty="0" err="1" smtClean="0"/>
              <a:t>Tjuta</a:t>
            </a:r>
            <a:r>
              <a:rPr lang="ja-JP" altLang="en-US" dirty="0" smtClean="0"/>
              <a:t>を構成する礫岩は，花崗岩や玄武岩の巨礫などからなる。</a:t>
            </a:r>
            <a:endParaRPr lang="en-US" altLang="ja-JP" dirty="0" smtClean="0"/>
          </a:p>
          <a:p>
            <a:r>
              <a:rPr lang="en-US" altLang="ja-JP" dirty="0" smtClean="0"/>
              <a:t>Uluru</a:t>
            </a:r>
            <a:r>
              <a:rPr lang="ja-JP" altLang="en-US" dirty="0" smtClean="0"/>
              <a:t>を構成する砂層は，花崗岩起源で斜長石を主とする花崗砂岩からなる。</a:t>
            </a:r>
            <a:endParaRPr lang="en-US" altLang="ja-JP" dirty="0" smtClean="0"/>
          </a:p>
          <a:p>
            <a:r>
              <a:rPr lang="ja-JP" altLang="en-US" dirty="0" smtClean="0"/>
              <a:t>いずれも，５億年余り前の</a:t>
            </a:r>
            <a:r>
              <a:rPr lang="en-US" altLang="ja-JP" dirty="0" err="1" smtClean="0"/>
              <a:t>Petermann</a:t>
            </a:r>
            <a:r>
              <a:rPr lang="en-US" altLang="ja-JP" dirty="0" smtClean="0"/>
              <a:t> Ranges</a:t>
            </a:r>
            <a:r>
              <a:rPr lang="ja-JP" altLang="en-US" dirty="0" smtClean="0"/>
              <a:t>造山運動に伴って形成された扇状地の堆積物からなる。</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Uluru</a:t>
            </a:r>
            <a:r>
              <a:rPr lang="ja-JP" altLang="en-US" dirty="0" smtClean="0"/>
              <a:t>の花崗砂岩の近接</a:t>
            </a:r>
            <a:endParaRPr lang="ja-JP" altLang="en-US" dirty="0"/>
          </a:p>
        </p:txBody>
      </p:sp>
      <p:pic>
        <p:nvPicPr>
          <p:cNvPr id="4" name="コンテンツ プレースホルダ 3" descr="closeup.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Kata</a:t>
            </a:r>
            <a:r>
              <a:rPr lang="en-US" altLang="ja-JP" dirty="0" smtClean="0"/>
              <a:t> </a:t>
            </a:r>
            <a:r>
              <a:rPr lang="en-US" altLang="ja-JP" dirty="0" err="1" smtClean="0"/>
              <a:t>Tjuta</a:t>
            </a:r>
            <a:r>
              <a:rPr lang="ja-JP" altLang="en-US" dirty="0" smtClean="0"/>
              <a:t>の近接</a:t>
            </a:r>
            <a:endParaRPr lang="ja-JP" altLang="en-US" dirty="0"/>
          </a:p>
        </p:txBody>
      </p:sp>
      <p:pic>
        <p:nvPicPr>
          <p:cNvPr id="4" name="コンテンツ プレースホルダ 3" descr="Kata Tjuta構成礫岩.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参考：扇状地形成と地殻変動</a:t>
            </a:r>
            <a:endParaRPr lang="ja-JP" altLang="en-US" dirty="0"/>
          </a:p>
        </p:txBody>
      </p:sp>
      <p:pic>
        <p:nvPicPr>
          <p:cNvPr id="4" name="コンテンツ プレースホルダ 3" descr="扇状地　現代地形学.jpg"/>
          <p:cNvPicPr>
            <a:picLocks noGrp="1" noChangeAspect="1"/>
          </p:cNvPicPr>
          <p:nvPr>
            <p:ph idx="1"/>
          </p:nvPr>
        </p:nvPicPr>
        <p:blipFill>
          <a:blip r:embed="rId2"/>
          <a:srcRect l="-18619" r="-1861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 3" descr="uluru-map.pdf"/>
          <p:cNvPicPr>
            <a:picLocks noGrp="1" noChangeAspect="1"/>
          </p:cNvPicPr>
          <p:nvPr>
            <p:ph idx="1"/>
          </p:nvPr>
        </p:nvPicPr>
        <p:blipFill>
          <a:blip r:embed="rId2"/>
          <a:srcRect l="-78657" r="-78657"/>
          <a:stretch>
            <a:fillRect/>
          </a:stretch>
        </p:blipFill>
        <p:spPr>
          <a:xfrm>
            <a:off x="838200" y="274638"/>
            <a:ext cx="11139258" cy="6126163"/>
          </a:xfrm>
        </p:spPr>
      </p:pic>
      <p:sp>
        <p:nvSpPr>
          <p:cNvPr id="2" name="タイトル 1"/>
          <p:cNvSpPr>
            <a:spLocks noGrp="1"/>
          </p:cNvSpPr>
          <p:nvPr>
            <p:ph type="title"/>
          </p:nvPr>
        </p:nvSpPr>
        <p:spPr>
          <a:xfrm>
            <a:off x="457200" y="274637"/>
            <a:ext cx="3505200" cy="6126163"/>
          </a:xfrm>
        </p:spPr>
        <p:txBody>
          <a:bodyPr>
            <a:normAutofit fontScale="90000"/>
          </a:bodyPr>
          <a:lstStyle/>
          <a:p>
            <a:r>
              <a:rPr lang="en-US" altLang="ja-JP" sz="3600" dirty="0" smtClean="0"/>
              <a:t>Uluru, </a:t>
            </a:r>
            <a:br>
              <a:rPr lang="en-US" altLang="ja-JP" sz="3600" dirty="0" smtClean="0"/>
            </a:br>
            <a:r>
              <a:rPr lang="en-US" altLang="ja-JP" sz="3600" dirty="0" err="1" smtClean="0"/>
              <a:t>Kata</a:t>
            </a:r>
            <a:r>
              <a:rPr lang="en-US" altLang="ja-JP" sz="3600" dirty="0" smtClean="0"/>
              <a:t> </a:t>
            </a:r>
            <a:r>
              <a:rPr lang="en-US" altLang="ja-JP" sz="3600" dirty="0" err="1" smtClean="0"/>
              <a:t>Tjuta</a:t>
            </a:r>
            <a:r>
              <a:rPr lang="en-US" altLang="ja-JP" sz="3600" dirty="0" smtClean="0"/>
              <a:t/>
            </a:r>
            <a:br>
              <a:rPr lang="en-US" altLang="ja-JP" sz="3600" dirty="0" smtClean="0"/>
            </a:br>
            <a:r>
              <a:rPr lang="ja-JP" altLang="en-US" sz="3600" dirty="0" smtClean="0"/>
              <a:t>国立公園</a:t>
            </a:r>
            <a:r>
              <a:rPr lang="en-US" altLang="ja-JP" sz="3600" dirty="0" smtClean="0"/>
              <a:t/>
            </a:r>
            <a:br>
              <a:rPr lang="en-US" altLang="ja-JP" sz="3600" dirty="0" smtClean="0"/>
            </a:br>
            <a:r>
              <a:rPr lang="en-US" altLang="ja-JP" sz="3600" dirty="0" smtClean="0"/>
              <a:t>1987</a:t>
            </a:r>
            <a:r>
              <a:rPr lang="ja-JP" altLang="en-US" sz="3600" dirty="0" smtClean="0"/>
              <a:t>年に自然遺産として，</a:t>
            </a:r>
            <a:r>
              <a:rPr lang="en-US" altLang="ja-JP" sz="3600" dirty="0" smtClean="0"/>
              <a:t>1994</a:t>
            </a:r>
            <a:r>
              <a:rPr lang="ja-JP" altLang="en-US" sz="3600" dirty="0" smtClean="0"/>
              <a:t>年には文化も含めて複合遺産として</a:t>
            </a:r>
            <a:r>
              <a:rPr lang="en-US" altLang="ja-JP" dirty="0" smtClean="0"/>
              <a:t/>
            </a:r>
            <a:br>
              <a:rPr lang="en-US" altLang="ja-JP" dirty="0" smtClean="0"/>
            </a:br>
            <a:r>
              <a:rPr lang="en-US" altLang="ja-JP" sz="3600" dirty="0" smtClean="0"/>
              <a:t/>
            </a:r>
            <a:br>
              <a:rPr lang="en-US" altLang="ja-JP" sz="3600" dirty="0" smtClean="0"/>
            </a:br>
            <a:r>
              <a:rPr lang="en-US" altLang="ja-JP" sz="3600" dirty="0" smtClean="0"/>
              <a:t/>
            </a:r>
            <a:br>
              <a:rPr lang="en-US" altLang="ja-JP" sz="3600" dirty="0" smtClean="0"/>
            </a:br>
            <a:endParaRPr lang="ja-JP" altLang="en-US" sz="36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6500</a:t>
            </a:r>
            <a:r>
              <a:rPr lang="ja-JP" altLang="en-US" dirty="0" smtClean="0"/>
              <a:t>万年前：地殻変動</a:t>
            </a:r>
            <a:endParaRPr lang="ja-JP" altLang="en-US" dirty="0"/>
          </a:p>
        </p:txBody>
      </p:sp>
      <p:pic>
        <p:nvPicPr>
          <p:cNvPr id="4" name="コンテンツ プレースホルダ 3" descr="geologyd.jpg"/>
          <p:cNvPicPr>
            <a:picLocks noGrp="1" noChangeAspect="1"/>
          </p:cNvPicPr>
          <p:nvPr>
            <p:ph idx="1"/>
          </p:nvPr>
        </p:nvPicPr>
        <p:blipFill>
          <a:blip r:embed="rId2"/>
          <a:srcRect l="-2871" r="-2871"/>
          <a:stretch>
            <a:fillRect/>
          </a:stretch>
        </p:blipFill>
        <p:spPr/>
      </p:pic>
      <p:sp>
        <p:nvSpPr>
          <p:cNvPr id="5" name="テキスト ボックス 4"/>
          <p:cNvSpPr txBox="1"/>
          <p:nvPr/>
        </p:nvSpPr>
        <p:spPr>
          <a:xfrm>
            <a:off x="838200" y="6304002"/>
            <a:ext cx="4883932" cy="369332"/>
          </a:xfrm>
          <a:prstGeom prst="rect">
            <a:avLst/>
          </a:prstGeom>
          <a:noFill/>
        </p:spPr>
        <p:txBody>
          <a:bodyPr wrap="none" rtlCol="0">
            <a:spAutoFit/>
          </a:bodyPr>
          <a:lstStyle/>
          <a:p>
            <a:r>
              <a:rPr kumimoji="1" lang="en-US" altLang="ja-JP" dirty="0" smtClean="0"/>
              <a:t>Uluru</a:t>
            </a:r>
            <a:r>
              <a:rPr kumimoji="1" lang="ja-JP" altLang="en-US" dirty="0" smtClean="0"/>
              <a:t>は</a:t>
            </a:r>
            <a:r>
              <a:rPr kumimoji="1" lang="en-US" altLang="ja-JP" dirty="0" smtClean="0"/>
              <a:t>90</a:t>
            </a:r>
            <a:r>
              <a:rPr kumimoji="1" lang="ja-JP" altLang="en-US" dirty="0" smtClean="0"/>
              <a:t>度，</a:t>
            </a:r>
            <a:r>
              <a:rPr kumimoji="1" lang="en-US" altLang="ja-JP" dirty="0" err="1" smtClean="0"/>
              <a:t>Kata</a:t>
            </a:r>
            <a:r>
              <a:rPr kumimoji="1" lang="en-US" altLang="ja-JP" dirty="0" smtClean="0"/>
              <a:t> </a:t>
            </a:r>
            <a:r>
              <a:rPr kumimoji="1" lang="en-US" altLang="ja-JP" dirty="0" err="1" smtClean="0"/>
              <a:t>Tjuta</a:t>
            </a:r>
            <a:r>
              <a:rPr kumimoji="1" lang="ja-JP" altLang="en-US" dirty="0" smtClean="0"/>
              <a:t>は</a:t>
            </a:r>
            <a:r>
              <a:rPr kumimoji="1" lang="en-US" altLang="ja-JP" dirty="0" smtClean="0"/>
              <a:t>15〜20</a:t>
            </a:r>
            <a:r>
              <a:rPr kumimoji="1" lang="ja-JP" altLang="en-US" dirty="0" smtClean="0"/>
              <a:t>度　褶曲　回転</a:t>
            </a:r>
            <a:endParaRPr kumimoji="1" lang="en-US" altLang="ja-JP" dirty="0" smtClean="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隆起準平原，</a:t>
            </a:r>
            <a:r>
              <a:rPr lang="en-US" altLang="ja-JP" dirty="0" smtClean="0"/>
              <a:t>50</a:t>
            </a:r>
            <a:r>
              <a:rPr lang="ja-JP" altLang="en-US" dirty="0" smtClean="0"/>
              <a:t>万年前に乾燥，現在</a:t>
            </a:r>
            <a:endParaRPr lang="ja-JP" altLang="en-US" dirty="0"/>
          </a:p>
        </p:txBody>
      </p:sp>
      <p:pic>
        <p:nvPicPr>
          <p:cNvPr id="4" name="コンテンツ プレースホルダ 3" descr="geologye.jpg"/>
          <p:cNvPicPr>
            <a:picLocks noGrp="1" noChangeAspect="1"/>
          </p:cNvPicPr>
          <p:nvPr>
            <p:ph idx="1"/>
          </p:nvPr>
        </p:nvPicPr>
        <p:blipFill>
          <a:blip r:embed="rId2"/>
          <a:srcRect l="-2871" r="-2871"/>
          <a:stretch>
            <a:fillRect/>
          </a:stretch>
        </p:blipFill>
        <p:spPr/>
      </p:pic>
      <p:sp>
        <p:nvSpPr>
          <p:cNvPr id="5" name="テキスト ボックス 4"/>
          <p:cNvSpPr txBox="1"/>
          <p:nvPr/>
        </p:nvSpPr>
        <p:spPr>
          <a:xfrm>
            <a:off x="838200" y="6292334"/>
            <a:ext cx="2492990" cy="369332"/>
          </a:xfrm>
          <a:prstGeom prst="rect">
            <a:avLst/>
          </a:prstGeom>
          <a:noFill/>
        </p:spPr>
        <p:txBody>
          <a:bodyPr wrap="none" rtlCol="0">
            <a:spAutoFit/>
          </a:bodyPr>
          <a:lstStyle/>
          <a:p>
            <a:r>
              <a:rPr kumimoji="1" lang="ja-JP" altLang="en-US" dirty="0" smtClean="0"/>
              <a:t>緑色は完新世の沖積層</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Uluru</a:t>
            </a:r>
            <a:r>
              <a:rPr lang="ja-JP" altLang="en-US" dirty="0" smtClean="0"/>
              <a:t>と</a:t>
            </a:r>
            <a:r>
              <a:rPr lang="en-US" altLang="ja-JP" dirty="0" err="1" smtClean="0"/>
              <a:t>Kata</a:t>
            </a:r>
            <a:r>
              <a:rPr lang="en-US" altLang="ja-JP" dirty="0" smtClean="0"/>
              <a:t> </a:t>
            </a:r>
            <a:r>
              <a:rPr lang="en-US" altLang="ja-JP" dirty="0" err="1" smtClean="0"/>
              <a:t>Tjuta</a:t>
            </a:r>
            <a:r>
              <a:rPr lang="ja-JP" altLang="en-US" dirty="0" smtClean="0"/>
              <a:t>は何故残ったのか</a:t>
            </a:r>
            <a:endParaRPr lang="ja-JP" altLang="en-US" dirty="0"/>
          </a:p>
        </p:txBody>
      </p:sp>
      <p:sp>
        <p:nvSpPr>
          <p:cNvPr id="3" name="コンテンツ プレースホルダ 2"/>
          <p:cNvSpPr>
            <a:spLocks noGrp="1"/>
          </p:cNvSpPr>
          <p:nvPr>
            <p:ph idx="1"/>
          </p:nvPr>
        </p:nvSpPr>
        <p:spPr/>
        <p:txBody>
          <a:bodyPr/>
          <a:lstStyle/>
          <a:p>
            <a:endParaRPr lang="en-US" altLang="ja-JP" dirty="0" smtClean="0"/>
          </a:p>
          <a:p>
            <a:r>
              <a:rPr lang="ja-JP" altLang="en-US" dirty="0" smtClean="0"/>
              <a:t>隆起準平原上の孤立丘である。これは岩質だけでは説明できない。斜長石を主とする花崗砂岩は溶けやすいからである。</a:t>
            </a:r>
            <a:endParaRPr lang="en-US" altLang="ja-JP" dirty="0" smtClean="0"/>
          </a:p>
          <a:p>
            <a:r>
              <a:rPr lang="ja-JP" altLang="en-US" dirty="0" smtClean="0"/>
              <a:t>キャップロックの存在を考えるのが適切。例えば日本</a:t>
            </a:r>
            <a:r>
              <a:rPr lang="ja-JP" altLang="en-US" dirty="0" smtClean="0"/>
              <a:t>の讃岐</a:t>
            </a:r>
            <a:r>
              <a:rPr lang="ja-JP" altLang="en-US" dirty="0" smtClean="0"/>
              <a:t>富士など。</a:t>
            </a:r>
            <a:endParaRPr lang="en-US" altLang="ja-JP" dirty="0" smtClean="0"/>
          </a:p>
          <a:p>
            <a:r>
              <a:rPr lang="en-US" altLang="ja-JP" b="1" i="1" dirty="0" err="1" smtClean="0"/>
              <a:t>Bornhart</a:t>
            </a:r>
            <a:r>
              <a:rPr lang="ja-JP" altLang="en-US" b="1" i="1" dirty="0" smtClean="0"/>
              <a:t>　ボルンハルトと考えて良い。</a:t>
            </a:r>
            <a:endParaRPr lang="en-US" altLang="ja-JP" dirty="0" smtClean="0"/>
          </a:p>
          <a:p>
            <a:endParaRPr lang="en-US" altLang="ja-JP" dirty="0"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エアーズロックリゾートの水</a:t>
            </a:r>
            <a:endParaRPr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t>砂漠の中なので水が極めて貴重</a:t>
            </a:r>
            <a:endParaRPr lang="en-US" altLang="ja-JP" dirty="0" smtClean="0"/>
          </a:p>
          <a:p>
            <a:r>
              <a:rPr lang="en-US" altLang="ja-JP" dirty="0" smtClean="0"/>
              <a:t>Uluru</a:t>
            </a:r>
            <a:r>
              <a:rPr lang="ja-JP" altLang="en-US" dirty="0" smtClean="0"/>
              <a:t>と</a:t>
            </a:r>
            <a:r>
              <a:rPr lang="en-US" altLang="ja-JP" dirty="0" err="1" smtClean="0"/>
              <a:t>Kata</a:t>
            </a:r>
            <a:r>
              <a:rPr lang="en-US" altLang="ja-JP" dirty="0" smtClean="0"/>
              <a:t> </a:t>
            </a:r>
            <a:r>
              <a:rPr lang="en-US" altLang="ja-JP" dirty="0" err="1" smtClean="0"/>
              <a:t>Tjuta</a:t>
            </a:r>
            <a:r>
              <a:rPr lang="ja-JP" altLang="en-US" dirty="0" smtClean="0"/>
              <a:t>の間の古い谷には</a:t>
            </a:r>
            <a:r>
              <a:rPr lang="en-US" altLang="ja-JP" dirty="0" smtClean="0"/>
              <a:t>100m</a:t>
            </a:r>
            <a:r>
              <a:rPr lang="ja-JP" altLang="en-US" dirty="0" smtClean="0"/>
              <a:t>ほどの沖積層が堆積している。砂層には水が含まれている。この水は最終的には</a:t>
            </a:r>
            <a:r>
              <a:rPr lang="en-US" altLang="ja-JP" dirty="0" err="1" smtClean="0"/>
              <a:t>Armadeus</a:t>
            </a:r>
            <a:r>
              <a:rPr lang="ja-JP" altLang="en-US" dirty="0" smtClean="0"/>
              <a:t>湖に流れていく。</a:t>
            </a:r>
            <a:endParaRPr lang="en-US" altLang="ja-JP" dirty="0" smtClean="0"/>
          </a:p>
          <a:p>
            <a:r>
              <a:rPr lang="ja-JP" altLang="en-US" dirty="0" smtClean="0"/>
              <a:t>ボーリングをしてエアーズロックリゾートに供給されている。地下水面：</a:t>
            </a:r>
            <a:r>
              <a:rPr lang="en-US" altLang="ja-JP" dirty="0" err="1" smtClean="0"/>
              <a:t>Kata</a:t>
            </a:r>
            <a:r>
              <a:rPr lang="en-US" altLang="ja-JP" dirty="0" smtClean="0"/>
              <a:t> </a:t>
            </a:r>
            <a:r>
              <a:rPr lang="en-US" altLang="ja-JP" dirty="0" err="1" smtClean="0"/>
              <a:t>Tjuta</a:t>
            </a:r>
            <a:r>
              <a:rPr lang="ja-JP" altLang="en-US" dirty="0" smtClean="0"/>
              <a:t>で</a:t>
            </a:r>
            <a:r>
              <a:rPr lang="en-US" altLang="ja-JP" dirty="0" smtClean="0"/>
              <a:t>25m</a:t>
            </a:r>
            <a:r>
              <a:rPr lang="ja-JP" altLang="en-US" dirty="0" smtClean="0"/>
              <a:t>深，空港で</a:t>
            </a:r>
            <a:r>
              <a:rPr lang="en-US" altLang="ja-JP" dirty="0" smtClean="0"/>
              <a:t>12m</a:t>
            </a:r>
            <a:r>
              <a:rPr lang="ja-JP" altLang="en-US" dirty="0" smtClean="0"/>
              <a:t>深。</a:t>
            </a:r>
            <a:endParaRPr lang="en-US" altLang="ja-JP" dirty="0" smtClean="0"/>
          </a:p>
          <a:p>
            <a:r>
              <a:rPr lang="ja-JP" altLang="en-US" dirty="0" smtClean="0"/>
              <a:t>多少塩分を含む。処理して利用</a:t>
            </a:r>
            <a:r>
              <a:rPr lang="ja-JP" altLang="en-US" dirty="0" smtClean="0"/>
              <a:t>され</a:t>
            </a:r>
            <a:r>
              <a:rPr lang="ja-JP" altLang="en-US" dirty="0" smtClean="0"/>
              <a:t>てい</a:t>
            </a:r>
            <a:r>
              <a:rPr lang="ja-JP" altLang="en-US" dirty="0" smtClean="0"/>
              <a:t>る</a:t>
            </a:r>
            <a:r>
              <a:rPr lang="ja-JP" altLang="en-US" dirty="0" smtClean="0"/>
              <a:t>。</a:t>
            </a:r>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砂漠は人によって作られた</a:t>
            </a:r>
            <a:endParaRPr lang="ja-JP" altLang="en-US" dirty="0"/>
          </a:p>
        </p:txBody>
      </p:sp>
      <p:pic>
        <p:nvPicPr>
          <p:cNvPr id="4" name="コンテンツ プレースホルダ 3" descr="見事な砂丘列.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植生破壊</a:t>
            </a:r>
            <a:endParaRPr lang="ja-JP" altLang="en-US" dirty="0"/>
          </a:p>
        </p:txBody>
      </p:sp>
      <p:pic>
        <p:nvPicPr>
          <p:cNvPr id="4" name="コンテンツ プレースホルダ 3" descr="植生破壊.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塩湖も人間が</a:t>
            </a:r>
            <a:endParaRPr lang="ja-JP" altLang="en-US" dirty="0"/>
          </a:p>
        </p:txBody>
      </p:sp>
      <p:pic>
        <p:nvPicPr>
          <p:cNvPr id="4" name="コンテンツ プレースホルダ 3" descr="塩湖も人間が.jpg"/>
          <p:cNvPicPr>
            <a:picLocks noGrp="1" noChangeAspect="1"/>
          </p:cNvPicPr>
          <p:nvPr>
            <p:ph idx="1"/>
          </p:nvPr>
        </p:nvPicPr>
        <p:blipFill>
          <a:blip r:embed="rId2"/>
          <a:srcRect l="-18187" r="-18187"/>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7848600" cy="792162"/>
          </a:xfrm>
        </p:spPr>
        <p:txBody>
          <a:bodyPr/>
          <a:lstStyle/>
          <a:p>
            <a:r>
              <a:rPr lang="ja-JP" altLang="en-US" dirty="0" smtClean="0"/>
              <a:t>オーストラリアの砂漠気候</a:t>
            </a:r>
            <a:endParaRPr lang="ja-JP" altLang="en-US" dirty="0"/>
          </a:p>
        </p:txBody>
      </p:sp>
      <p:pic>
        <p:nvPicPr>
          <p:cNvPr id="5" name="図 4" descr="図20ケッペン.jpg"/>
          <p:cNvPicPr>
            <a:picLocks noChangeAspect="1"/>
          </p:cNvPicPr>
          <p:nvPr/>
        </p:nvPicPr>
        <p:blipFill>
          <a:blip r:embed="rId2"/>
          <a:stretch>
            <a:fillRect/>
          </a:stretch>
        </p:blipFill>
        <p:spPr>
          <a:xfrm>
            <a:off x="457200" y="1374758"/>
            <a:ext cx="8534400" cy="54832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5181600" cy="719667"/>
          </a:xfrm>
        </p:spPr>
        <p:txBody>
          <a:bodyPr>
            <a:normAutofit fontScale="90000"/>
          </a:bodyPr>
          <a:lstStyle/>
          <a:p>
            <a:r>
              <a:rPr lang="ja-JP" altLang="en-US" dirty="0" smtClean="0"/>
              <a:t>極相植生</a:t>
            </a:r>
            <a:endParaRPr lang="ja-JP" altLang="en-US" dirty="0"/>
          </a:p>
        </p:txBody>
      </p:sp>
      <p:pic>
        <p:nvPicPr>
          <p:cNvPr id="4" name="コンテンツ プレースホルダ 3" descr="図18潜在植生.jpg"/>
          <p:cNvPicPr>
            <a:picLocks noGrp="1" noChangeAspect="1"/>
          </p:cNvPicPr>
          <p:nvPr>
            <p:ph idx="1"/>
          </p:nvPr>
        </p:nvPicPr>
        <p:blipFill>
          <a:blip r:embed="rId2"/>
          <a:srcRect l="-8847" r="-8847"/>
          <a:stretch>
            <a:fillRect/>
          </a:stretch>
        </p:blipFill>
        <p:spPr>
          <a:xfrm>
            <a:off x="607733" y="994306"/>
            <a:ext cx="7696200" cy="4232614"/>
          </a:xfrm>
        </p:spPr>
      </p:pic>
      <p:sp>
        <p:nvSpPr>
          <p:cNvPr id="5" name="テキスト ボックス 4"/>
          <p:cNvSpPr txBox="1"/>
          <p:nvPr/>
        </p:nvSpPr>
        <p:spPr>
          <a:xfrm>
            <a:off x="607733" y="5520268"/>
            <a:ext cx="8269211" cy="1077218"/>
          </a:xfrm>
          <a:prstGeom prst="rect">
            <a:avLst/>
          </a:prstGeom>
          <a:noFill/>
        </p:spPr>
        <p:txBody>
          <a:bodyPr wrap="none" rtlCol="0">
            <a:spAutoFit/>
          </a:bodyPr>
          <a:lstStyle/>
          <a:p>
            <a:r>
              <a:rPr lang="en-US" sz="3200" dirty="0" smtClean="0"/>
              <a:t>2a</a:t>
            </a:r>
            <a:r>
              <a:rPr lang="ja-JP" altLang="en-US" sz="3200" dirty="0" smtClean="0"/>
              <a:t>．熱帯・亜熱帯の乾生林・サバナ・トゲ植物林</a:t>
            </a:r>
            <a:endParaRPr lang="en-US" altLang="ja-JP" sz="3200" dirty="0" smtClean="0"/>
          </a:p>
          <a:p>
            <a:r>
              <a:rPr lang="en-US" sz="3200" dirty="0" smtClean="0"/>
              <a:t>3</a:t>
            </a:r>
            <a:r>
              <a:rPr lang="ja-JP" altLang="en-US" sz="3200" dirty="0" smtClean="0"/>
              <a:t>．熱帯・亜熱帯の半砂漠・砂漠 </a:t>
            </a:r>
            <a:endParaRPr kumimoji="1" lang="ja-JP" altLang="en-US" sz="3200"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45" y="5445224"/>
            <a:ext cx="2026568" cy="562074"/>
          </a:xfrm>
        </p:spPr>
        <p:txBody>
          <a:bodyPr>
            <a:normAutofit fontScale="90000"/>
          </a:bodyPr>
          <a:lstStyle/>
          <a:p>
            <a:r>
              <a:rPr lang="ja-JP" altLang="en-US" dirty="0" smtClean="0"/>
              <a:t>アカシア</a:t>
            </a:r>
            <a:endParaRPr kumimoji="1" lang="ja-JP" altLang="en-US" dirty="0"/>
          </a:p>
        </p:txBody>
      </p:sp>
      <p:sp>
        <p:nvSpPr>
          <p:cNvPr id="3" name="コンテンツ プレースホルダー 2"/>
          <p:cNvSpPr>
            <a:spLocks noGrp="1"/>
          </p:cNvSpPr>
          <p:nvPr>
            <p:ph idx="1"/>
          </p:nvPr>
        </p:nvSpPr>
        <p:spPr>
          <a:xfrm>
            <a:off x="683568" y="0"/>
            <a:ext cx="8460432" cy="5904656"/>
          </a:xfrm>
        </p:spPr>
        <p:txBody>
          <a:bodyPr>
            <a:noAutofit/>
          </a:bodyPr>
          <a:lstStyle/>
          <a:p>
            <a:r>
              <a:rPr lang="en-US" altLang="ja-JP" sz="2400" dirty="0"/>
              <a:t>Acacia, any of about 800 species of trees and shrubs comprising a genus (Acacia) in the pea family (</a:t>
            </a:r>
            <a:r>
              <a:rPr lang="en-US" altLang="ja-JP" sz="2400" dirty="0" err="1"/>
              <a:t>Fabaceae</a:t>
            </a:r>
            <a:r>
              <a:rPr lang="en-US" altLang="ja-JP" sz="2400" dirty="0"/>
              <a:t>) and native to tropical and subtropical regions of the world, particularly Australia (there called wattles) and Africa. Acacias’ distinctive leaves take the form of small, finely divided leaflets that give the leafstalk a feathery or fernlike (i.e., pinnate) appearance. In many Australian and Pacific species, the leaflets are suppressed or absent altogether, and the leafstalks (petioles) are flattened and perform the physiological functions of leaves. The leafstalks may be vertically arranged and bear thorns or sharp spines at their base. Acacias are also distinguished by their small, often fragrant flowers, which are arranged in compact globular or cylindrical clusters. The flowers are usually yellow but occasionally white and have many stamens apiece, giving each one a fuzzy appearance.</a:t>
            </a:r>
          </a:p>
          <a:p>
            <a:endParaRPr lang="en-US" altLang="ja-JP" sz="2400" dirty="0"/>
          </a:p>
          <a:p>
            <a:r>
              <a:rPr lang="en-US" altLang="ja-JP" sz="2400" dirty="0"/>
              <a:t>About 600 species are native to Australia and various Pacific Ocean ... (150 of 353 words)</a:t>
            </a:r>
            <a:endParaRPr kumimoji="1" lang="ja-JP" altLang="en-US" sz="2400" dirty="0"/>
          </a:p>
        </p:txBody>
      </p:sp>
    </p:spTree>
    <p:extLst>
      <p:ext uri="{BB962C8B-B14F-4D97-AF65-F5344CB8AC3E}">
        <p14:creationId xmlns:p14="http://schemas.microsoft.com/office/powerpoint/2010/main" val="11101889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Anangu</a:t>
            </a:r>
            <a:r>
              <a:rPr lang="ja-JP" altLang="en-US" dirty="0" smtClean="0"/>
              <a:t>の所有</a:t>
            </a:r>
            <a:endParaRPr lang="ja-JP" altLang="en-US" dirty="0"/>
          </a:p>
        </p:txBody>
      </p:sp>
      <p:sp>
        <p:nvSpPr>
          <p:cNvPr id="3" name="コンテンツ プレースホルダ 2"/>
          <p:cNvSpPr>
            <a:spLocks noGrp="1"/>
          </p:cNvSpPr>
          <p:nvPr>
            <p:ph idx="1"/>
          </p:nvPr>
        </p:nvSpPr>
        <p:spPr/>
        <p:txBody>
          <a:bodyPr/>
          <a:lstStyle/>
          <a:p>
            <a:r>
              <a:rPr lang="en-US" altLang="ja-JP" dirty="0" err="1" smtClean="0"/>
              <a:t>Anangu</a:t>
            </a:r>
            <a:r>
              <a:rPr lang="ja-JP" altLang="en-US" dirty="0" smtClean="0"/>
              <a:t>にとって，この地の景観は，</a:t>
            </a:r>
            <a:r>
              <a:rPr lang="en-US" altLang="ja-JP" dirty="0" err="1" smtClean="0"/>
              <a:t>Tjukurupa</a:t>
            </a:r>
            <a:r>
              <a:rPr lang="ja-JP" altLang="en-US" dirty="0" smtClean="0"/>
              <a:t>（先祖英雄神</a:t>
            </a:r>
            <a:r>
              <a:rPr lang="en-US" altLang="ja-JP" dirty="0" err="1" smtClean="0"/>
              <a:t>Tjukuritja</a:t>
            </a:r>
            <a:r>
              <a:rPr lang="ja-JP" altLang="en-US" dirty="0" smtClean="0"/>
              <a:t>の法）の創造物語，叙事詩，歌，芸術を示す。</a:t>
            </a:r>
            <a:endParaRPr lang="en-US" altLang="ja-JP" dirty="0" smtClean="0"/>
          </a:p>
          <a:p>
            <a:r>
              <a:rPr lang="en-US" altLang="ja-JP" dirty="0" smtClean="0"/>
              <a:t>Uluru-</a:t>
            </a:r>
            <a:r>
              <a:rPr lang="en-US" altLang="ja-JP" dirty="0" err="1" smtClean="0"/>
              <a:t>Kata</a:t>
            </a:r>
            <a:r>
              <a:rPr lang="en-US" altLang="ja-JP" dirty="0" smtClean="0"/>
              <a:t> </a:t>
            </a:r>
            <a:r>
              <a:rPr lang="en-US" altLang="ja-JP" dirty="0" err="1" smtClean="0"/>
              <a:t>Tjuta</a:t>
            </a:r>
            <a:r>
              <a:rPr lang="ja-JP" altLang="en-US" dirty="0" smtClean="0"/>
              <a:t>国立公園について，</a:t>
            </a:r>
            <a:r>
              <a:rPr lang="en-US" altLang="ja-JP" dirty="0" err="1" smtClean="0"/>
              <a:t>Anangu</a:t>
            </a:r>
            <a:r>
              <a:rPr lang="ja-JP" altLang="en-US" dirty="0" smtClean="0"/>
              <a:t>の不可分の自由保有権が</a:t>
            </a:r>
            <a:r>
              <a:rPr lang="en-US" altLang="ja-JP" dirty="0" smtClean="0"/>
              <a:t>1985</a:t>
            </a:r>
            <a:r>
              <a:rPr lang="ja-JP" altLang="en-US" dirty="0" smtClean="0"/>
              <a:t>年に認められた（返還された）。そして，オーストラリア国立公園の長にリースされて，両者が共同で管理運営されている。</a:t>
            </a:r>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0"/>
            <a:ext cx="8892480" cy="1417638"/>
          </a:xfrm>
        </p:spPr>
        <p:txBody>
          <a:bodyPr>
            <a:noAutofit/>
          </a:bodyPr>
          <a:lstStyle/>
          <a:p>
            <a:r>
              <a:rPr lang="en-US" altLang="ja-JP" sz="3600" dirty="0" err="1"/>
              <a:t>Senegalia</a:t>
            </a:r>
            <a:r>
              <a:rPr lang="en-US" altLang="ja-JP" sz="3600" dirty="0"/>
              <a:t> </a:t>
            </a:r>
            <a:r>
              <a:rPr lang="en-US" altLang="ja-JP" sz="3600" dirty="0" err="1"/>
              <a:t>greggii</a:t>
            </a:r>
            <a:r>
              <a:rPr lang="en-US" altLang="ja-JP" sz="3600" dirty="0"/>
              <a:t> (syn. Acacia </a:t>
            </a:r>
            <a:r>
              <a:rPr lang="en-US" altLang="ja-JP" sz="3600" dirty="0" err="1"/>
              <a:t>greggii</a:t>
            </a:r>
            <a:r>
              <a:rPr lang="en-US" altLang="ja-JP" sz="3600" dirty="0"/>
              <a:t>)</a:t>
            </a:r>
            <a:r>
              <a:rPr lang="ja-JP" altLang="en-US" sz="3600" dirty="0"/>
              <a:t/>
            </a:r>
            <a:br>
              <a:rPr lang="ja-JP" altLang="en-US" sz="3600" dirty="0"/>
            </a:br>
            <a:endParaRPr kumimoji="1" lang="ja-JP" altLang="en-US" sz="3600" dirty="0"/>
          </a:p>
        </p:txBody>
      </p:sp>
      <p:pic>
        <p:nvPicPr>
          <p:cNvPr id="4" name="コンテンツ プレースホルダー 3"/>
          <p:cNvPicPr>
            <a:picLocks noGrp="1" noChangeAspect="1"/>
          </p:cNvPicPr>
          <p:nvPr>
            <p:ph idx="1"/>
          </p:nvPr>
        </p:nvPicPr>
        <p:blipFill>
          <a:blip r:embed="rId3"/>
          <a:srcRect l="-22359" r="-22359"/>
          <a:stretch>
            <a:fillRect/>
          </a:stretch>
        </p:blipFill>
        <p:spPr/>
      </p:pic>
    </p:spTree>
    <p:extLst>
      <p:ext uri="{BB962C8B-B14F-4D97-AF65-F5344CB8AC3E}">
        <p14:creationId xmlns:p14="http://schemas.microsoft.com/office/powerpoint/2010/main" val="5745123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Close up of the Acacia </a:t>
            </a:r>
            <a:r>
              <a:rPr lang="en-US" altLang="ja-JP" sz="3200" dirty="0" err="1"/>
              <a:t>pycnantha</a:t>
            </a:r>
            <a:r>
              <a:rPr lang="en-US" altLang="ja-JP" sz="3200" dirty="0"/>
              <a:t> Golden Wattle , native floral emblem of Australia</a:t>
            </a:r>
            <a:endParaRPr kumimoji="1" lang="ja-JP" altLang="en-US" sz="3200" dirty="0"/>
          </a:p>
        </p:txBody>
      </p:sp>
      <p:pic>
        <p:nvPicPr>
          <p:cNvPr id="4" name="コンテンツ プレースホルダー 3"/>
          <p:cNvPicPr>
            <a:picLocks noGrp="1" noChangeAspect="1"/>
          </p:cNvPicPr>
          <p:nvPr>
            <p:ph idx="1"/>
          </p:nvPr>
        </p:nvPicPr>
        <p:blipFill>
          <a:blip r:embed="rId2"/>
          <a:srcRect l="-10408" r="-10408"/>
          <a:stretch>
            <a:fillRect/>
          </a:stretch>
        </p:blipFill>
        <p:spPr>
          <a:xfrm>
            <a:off x="474133" y="1447643"/>
            <a:ext cx="8229600" cy="4525963"/>
          </a:xfrm>
        </p:spPr>
      </p:pic>
      <p:sp>
        <p:nvSpPr>
          <p:cNvPr id="5" name="テキスト ボックス 4"/>
          <p:cNvSpPr txBox="1"/>
          <p:nvPr/>
        </p:nvSpPr>
        <p:spPr>
          <a:xfrm>
            <a:off x="107504" y="5776720"/>
            <a:ext cx="8388424" cy="954107"/>
          </a:xfrm>
          <a:prstGeom prst="rect">
            <a:avLst/>
          </a:prstGeom>
          <a:noFill/>
        </p:spPr>
        <p:txBody>
          <a:bodyPr wrap="square" rtlCol="0">
            <a:spAutoFit/>
          </a:bodyPr>
          <a:lstStyle/>
          <a:p>
            <a:r>
              <a:rPr lang="en-US" altLang="ja-JP" sz="2800" dirty="0"/>
              <a:t>Many non-Australian species tend to be thorny, whereas the majority of Australian acacias are not.</a:t>
            </a:r>
            <a:endParaRPr kumimoji="1" lang="ja-JP" altLang="en-US" sz="2800" dirty="0"/>
          </a:p>
        </p:txBody>
      </p:sp>
    </p:spTree>
    <p:extLst>
      <p:ext uri="{BB962C8B-B14F-4D97-AF65-F5344CB8AC3E}">
        <p14:creationId xmlns:p14="http://schemas.microsoft.com/office/powerpoint/2010/main" val="2946077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ケニヤ</a:t>
            </a:r>
            <a:endParaRPr kumimoji="1" lang="ja-JP" altLang="en-US" dirty="0"/>
          </a:p>
        </p:txBody>
      </p:sp>
      <p:pic>
        <p:nvPicPr>
          <p:cNvPr id="4" name="コンテンツ プレースホルダー 3"/>
          <p:cNvPicPr>
            <a:picLocks noGrp="1" noChangeAspect="1"/>
          </p:cNvPicPr>
          <p:nvPr>
            <p:ph idx="1"/>
          </p:nvPr>
        </p:nvPicPr>
        <p:blipFill>
          <a:blip r:embed="rId2"/>
          <a:srcRect l="-10335" r="-10335"/>
          <a:stretch>
            <a:fillRect/>
          </a:stretch>
        </p:blipFill>
        <p:spPr/>
      </p:pic>
    </p:spTree>
    <p:extLst>
      <p:ext uri="{BB962C8B-B14F-4D97-AF65-F5344CB8AC3E}">
        <p14:creationId xmlns:p14="http://schemas.microsoft.com/office/powerpoint/2010/main" val="1358612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タンザニア　キリマンジャロ</a:t>
            </a:r>
            <a:endParaRPr kumimoji="1" lang="ja-JP" altLang="en-US" dirty="0"/>
          </a:p>
        </p:txBody>
      </p:sp>
      <p:pic>
        <p:nvPicPr>
          <p:cNvPr id="4" name="コンテンツ プレースホルダー 3"/>
          <p:cNvPicPr>
            <a:picLocks noGrp="1" noChangeAspect="1"/>
          </p:cNvPicPr>
          <p:nvPr>
            <p:ph idx="1"/>
          </p:nvPr>
        </p:nvPicPr>
        <p:blipFill>
          <a:blip r:embed="rId2"/>
          <a:srcRect t="-413" b="-413"/>
          <a:stretch>
            <a:fillRect/>
          </a:stretch>
        </p:blipFill>
        <p:spPr/>
      </p:pic>
    </p:spTree>
    <p:extLst>
      <p:ext uri="{BB962C8B-B14F-4D97-AF65-F5344CB8AC3E}">
        <p14:creationId xmlns:p14="http://schemas.microsoft.com/office/powerpoint/2010/main" val="3603235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435280" cy="1143000"/>
          </a:xfrm>
        </p:spPr>
        <p:txBody>
          <a:bodyPr>
            <a:normAutofit/>
          </a:bodyPr>
          <a:lstStyle/>
          <a:p>
            <a:r>
              <a:rPr kumimoji="1" lang="ja-JP" altLang="en-US" sz="3200" dirty="0" smtClean="0"/>
              <a:t>ワーキングホリデー　</a:t>
            </a:r>
            <a:r>
              <a:rPr kumimoji="1" lang="en-US" altLang="ja-JP" sz="3200" dirty="0" smtClean="0"/>
              <a:t>1/2</a:t>
            </a:r>
            <a:r>
              <a:rPr kumimoji="1" lang="ja-JP" altLang="en-US" sz="3200" dirty="0" smtClean="0"/>
              <a:t>　</a:t>
            </a:r>
            <a:r>
              <a:rPr kumimoji="1" lang="en-US" altLang="ja-JP" sz="3200" dirty="0" smtClean="0"/>
              <a:t/>
            </a:r>
            <a:br>
              <a:rPr kumimoji="1" lang="en-US" altLang="ja-JP" sz="3200" dirty="0" smtClean="0"/>
            </a:br>
            <a:r>
              <a:rPr lang="ja-JP" altLang="en-US" sz="3200" dirty="0" smtClean="0"/>
              <a:t>オーストラリア大使館</a:t>
            </a:r>
            <a:endParaRPr kumimoji="1" lang="ja-JP" altLang="en-US" sz="3200" dirty="0"/>
          </a:p>
        </p:txBody>
      </p:sp>
      <p:sp>
        <p:nvSpPr>
          <p:cNvPr id="3" name="コンテンツ プレースホルダー 2"/>
          <p:cNvSpPr>
            <a:spLocks noGrp="1"/>
          </p:cNvSpPr>
          <p:nvPr>
            <p:ph idx="1"/>
          </p:nvPr>
        </p:nvSpPr>
        <p:spPr>
          <a:xfrm>
            <a:off x="457200" y="1417638"/>
            <a:ext cx="8229600" cy="4891682"/>
          </a:xfrm>
        </p:spPr>
        <p:txBody>
          <a:bodyPr>
            <a:noAutofit/>
          </a:bodyPr>
          <a:lstStyle/>
          <a:p>
            <a:r>
              <a:rPr lang="en-US" altLang="ja-JP" sz="2800" dirty="0"/>
              <a:t>30</a:t>
            </a:r>
            <a:r>
              <a:rPr lang="ja-JP" altLang="en-US" sz="2800" dirty="0"/>
              <a:t>歳までの特権。長期滞在するなら迷わずチャレンジ！</a:t>
            </a:r>
          </a:p>
          <a:p>
            <a:r>
              <a:rPr lang="ja-JP" altLang="en-US" sz="2800" dirty="0" smtClean="0"/>
              <a:t>オーストラリア</a:t>
            </a:r>
            <a:r>
              <a:rPr lang="ja-JP" altLang="en-US" sz="2800" dirty="0"/>
              <a:t>でワーキングホリデー、５つの魅力</a:t>
            </a:r>
          </a:p>
          <a:p>
            <a:r>
              <a:rPr lang="en-US" altLang="ja-JP" sz="2800" dirty="0"/>
              <a:t>1.</a:t>
            </a:r>
            <a:r>
              <a:rPr lang="ja-JP" altLang="en-US" sz="2800" dirty="0"/>
              <a:t>　圧倒的に、グローバル</a:t>
            </a:r>
          </a:p>
          <a:p>
            <a:r>
              <a:rPr lang="en-US" altLang="ja-JP" sz="2800" dirty="0"/>
              <a:t>200</a:t>
            </a:r>
            <a:r>
              <a:rPr lang="ja-JP" altLang="en-US" sz="2800" dirty="0"/>
              <a:t>カ国から移民を受け入れている多民族・多文化国家のオーストラリア</a:t>
            </a:r>
            <a:r>
              <a:rPr lang="ja-JP" altLang="en-US" sz="2800" dirty="0" smtClean="0"/>
              <a:t>。</a:t>
            </a:r>
            <a:endParaRPr lang="ja-JP" altLang="en-US" sz="2800" dirty="0"/>
          </a:p>
          <a:p>
            <a:r>
              <a:rPr lang="en-US" altLang="ja-JP" sz="2800" dirty="0"/>
              <a:t>2.</a:t>
            </a:r>
            <a:r>
              <a:rPr lang="ja-JP" altLang="en-US" sz="2800" dirty="0"/>
              <a:t>　親しみやすい国民性</a:t>
            </a:r>
          </a:p>
          <a:p>
            <a:r>
              <a:rPr lang="ja-JP" altLang="en-US" sz="2800" dirty="0"/>
              <a:t>親切でフレンドリーなオージー気質。英語でも気軽に交流ができ、日本人が苦手なコミュニケーションの壁を克服するには最適な環境</a:t>
            </a:r>
            <a:r>
              <a:rPr lang="ja-JP" altLang="en-US" sz="2800" dirty="0" smtClean="0"/>
              <a:t>。</a:t>
            </a:r>
            <a:endParaRPr lang="ja-JP" altLang="en-US" sz="2800" dirty="0"/>
          </a:p>
        </p:txBody>
      </p:sp>
    </p:spTree>
    <p:extLst>
      <p:ext uri="{BB962C8B-B14F-4D97-AF65-F5344CB8AC3E}">
        <p14:creationId xmlns:p14="http://schemas.microsoft.com/office/powerpoint/2010/main" val="1991711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435280" cy="1143000"/>
          </a:xfrm>
        </p:spPr>
        <p:txBody>
          <a:bodyPr>
            <a:normAutofit/>
          </a:bodyPr>
          <a:lstStyle/>
          <a:p>
            <a:r>
              <a:rPr kumimoji="1" lang="ja-JP" altLang="en-US" sz="3200" dirty="0" smtClean="0"/>
              <a:t>ワーキングホリデー</a:t>
            </a:r>
            <a:r>
              <a:rPr kumimoji="1" lang="en-US" altLang="ja-JP" sz="3200" dirty="0" smtClean="0"/>
              <a:t> </a:t>
            </a:r>
            <a:r>
              <a:rPr kumimoji="1" lang="ja-JP" altLang="en-US" sz="3200" dirty="0" smtClean="0"/>
              <a:t>２／２　</a:t>
            </a:r>
            <a:r>
              <a:rPr kumimoji="1" lang="en-US" altLang="ja-JP" sz="3200" dirty="0" smtClean="0"/>
              <a:t/>
            </a:r>
            <a:br>
              <a:rPr kumimoji="1" lang="en-US" altLang="ja-JP" sz="3200" dirty="0" smtClean="0"/>
            </a:br>
            <a:r>
              <a:rPr lang="ja-JP" altLang="en-US" sz="3200" dirty="0" smtClean="0"/>
              <a:t>オーストラリア大使館</a:t>
            </a:r>
            <a:endParaRPr kumimoji="1" lang="ja-JP" altLang="en-US" sz="3200" dirty="0"/>
          </a:p>
        </p:txBody>
      </p:sp>
      <p:sp>
        <p:nvSpPr>
          <p:cNvPr id="3" name="コンテンツ プレースホルダー 2"/>
          <p:cNvSpPr>
            <a:spLocks noGrp="1"/>
          </p:cNvSpPr>
          <p:nvPr>
            <p:ph idx="1"/>
          </p:nvPr>
        </p:nvSpPr>
        <p:spPr>
          <a:xfrm>
            <a:off x="457200" y="1417638"/>
            <a:ext cx="8229600" cy="4525963"/>
          </a:xfrm>
        </p:spPr>
        <p:txBody>
          <a:bodyPr>
            <a:noAutofit/>
          </a:bodyPr>
          <a:lstStyle/>
          <a:p>
            <a:r>
              <a:rPr lang="en-US" altLang="ja-JP" sz="2800" dirty="0" smtClean="0"/>
              <a:t>3. </a:t>
            </a:r>
            <a:r>
              <a:rPr lang="ja-JP" altLang="en-US" sz="2800" dirty="0" smtClean="0"/>
              <a:t>世界</a:t>
            </a:r>
            <a:r>
              <a:rPr lang="ja-JP" altLang="en-US" sz="2800" dirty="0"/>
              <a:t>に認められた暮らしやすさ。さらに</a:t>
            </a:r>
            <a:r>
              <a:rPr lang="en-US" altLang="ja-JP" sz="2800" dirty="0"/>
              <a:t>550 </a:t>
            </a:r>
            <a:r>
              <a:rPr lang="ja-JP" altLang="en-US" sz="2800" dirty="0"/>
              <a:t>以上の国立公園と</a:t>
            </a:r>
            <a:r>
              <a:rPr lang="en-US" altLang="ja-JP" sz="2800" dirty="0"/>
              <a:t>19</a:t>
            </a:r>
            <a:r>
              <a:rPr lang="ja-JP" altLang="en-US" sz="2800" dirty="0"/>
              <a:t>か所の世界遺産を有する大自然も魅力</a:t>
            </a:r>
            <a:r>
              <a:rPr lang="ja-JP" altLang="en-US" sz="2800" dirty="0" smtClean="0"/>
              <a:t>。</a:t>
            </a:r>
            <a:endParaRPr lang="ja-JP" altLang="en-US" sz="2800" dirty="0"/>
          </a:p>
          <a:p>
            <a:r>
              <a:rPr lang="en-US" altLang="ja-JP" sz="2800" dirty="0"/>
              <a:t>4.</a:t>
            </a:r>
            <a:r>
              <a:rPr lang="ja-JP" altLang="en-US" sz="2800" dirty="0"/>
              <a:t>　高い時給でしっかり稼げる</a:t>
            </a:r>
          </a:p>
          <a:p>
            <a:r>
              <a:rPr lang="ja-JP" altLang="en-US" sz="2800" dirty="0"/>
              <a:t>生活にも遊びにも心強い、最低</a:t>
            </a:r>
            <a:r>
              <a:rPr lang="ja-JP" altLang="en-US" sz="2800" dirty="0" smtClean="0"/>
              <a:t>時給ＡＵＤ</a:t>
            </a:r>
            <a:r>
              <a:rPr lang="en-US" altLang="ja-JP" sz="2800" dirty="0" smtClean="0"/>
              <a:t>16.37</a:t>
            </a:r>
          </a:p>
          <a:p>
            <a:pPr marL="0" indent="0">
              <a:buNone/>
            </a:pPr>
            <a:r>
              <a:rPr lang="ja-JP" altLang="en-US" sz="2800" dirty="0" smtClean="0"/>
              <a:t>　</a:t>
            </a:r>
            <a:r>
              <a:rPr lang="en-US" altLang="ja-JP" sz="2800" dirty="0" smtClean="0"/>
              <a:t>   </a:t>
            </a:r>
            <a:r>
              <a:rPr lang="ja-JP" altLang="en-US" sz="2800" dirty="0" smtClean="0"/>
              <a:t>次ページに示す。</a:t>
            </a:r>
            <a:r>
              <a:rPr lang="ja-JP" altLang="en-US" sz="2800" dirty="0"/>
              <a:t>　</a:t>
            </a:r>
            <a:endParaRPr lang="en-US" altLang="ja-JP" sz="2800" dirty="0" smtClean="0"/>
          </a:p>
          <a:p>
            <a:r>
              <a:rPr lang="en-US" altLang="ja-JP" sz="2800" dirty="0" smtClean="0"/>
              <a:t>5</a:t>
            </a:r>
            <a:r>
              <a:rPr lang="en-US" altLang="ja-JP" sz="2800" dirty="0"/>
              <a:t>.</a:t>
            </a:r>
            <a:r>
              <a:rPr lang="ja-JP" altLang="en-US" sz="2800" dirty="0"/>
              <a:t>　最長</a:t>
            </a:r>
            <a:r>
              <a:rPr lang="en-US" altLang="ja-JP" sz="2800" dirty="0"/>
              <a:t>2</a:t>
            </a:r>
            <a:r>
              <a:rPr lang="ja-JP" altLang="en-US" sz="2800" dirty="0"/>
              <a:t>年の滞在期間が可能</a:t>
            </a:r>
          </a:p>
          <a:p>
            <a:r>
              <a:rPr lang="en-US" altLang="ja-JP" sz="2800" dirty="0"/>
              <a:t>Second Working Holiday Visa </a:t>
            </a:r>
            <a:r>
              <a:rPr lang="ja-JP" altLang="en-US" sz="2800" dirty="0"/>
              <a:t>のシステムがあるので、最長</a:t>
            </a:r>
            <a:r>
              <a:rPr lang="en-US" altLang="ja-JP" sz="2800" dirty="0"/>
              <a:t>2</a:t>
            </a:r>
            <a:r>
              <a:rPr lang="ja-JP" altLang="en-US" sz="2800" dirty="0"/>
              <a:t>年までの滞在が可能。</a:t>
            </a:r>
            <a:endParaRPr kumimoji="1" lang="ja-JP" altLang="en-US" sz="2800" dirty="0"/>
          </a:p>
        </p:txBody>
      </p:sp>
    </p:spTree>
    <p:extLst>
      <p:ext uri="{BB962C8B-B14F-4D97-AF65-F5344CB8AC3E}">
        <p14:creationId xmlns:p14="http://schemas.microsoft.com/office/powerpoint/2010/main" val="26839627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608" y="261409"/>
            <a:ext cx="2602632" cy="1498178"/>
          </a:xfrm>
        </p:spPr>
        <p:txBody>
          <a:bodyPr>
            <a:normAutofit fontScale="90000"/>
          </a:bodyPr>
          <a:lstStyle/>
          <a:p>
            <a:r>
              <a:rPr kumimoji="1" lang="en-US" altLang="ja-JP" dirty="0" smtClean="0"/>
              <a:t>AUD/</a:t>
            </a:r>
            <a:r>
              <a:rPr kumimoji="1" lang="ja-JP" altLang="en-US" dirty="0" smtClean="0"/>
              <a:t>￥</a:t>
            </a:r>
            <a:r>
              <a:rPr kumimoji="1" lang="en-US" altLang="ja-JP" dirty="0" smtClean="0"/>
              <a:t/>
            </a:r>
            <a:br>
              <a:rPr kumimoji="1" lang="en-US" altLang="ja-JP" dirty="0" smtClean="0"/>
            </a:br>
            <a:r>
              <a:rPr kumimoji="1" lang="ja-JP" altLang="en-US" dirty="0" smtClean="0"/>
              <a:t>交換</a:t>
            </a:r>
            <a:r>
              <a:rPr kumimoji="1" lang="ja-JP" altLang="en-US" dirty="0" smtClean="0"/>
              <a:t>レート</a:t>
            </a:r>
            <a:endParaRPr kumimoji="1" lang="ja-JP" altLang="en-US" dirty="0"/>
          </a:p>
        </p:txBody>
      </p:sp>
      <p:pic>
        <p:nvPicPr>
          <p:cNvPr id="6" name="コンテンツ プレースホルダー 5" descr="スクリーンショット（2015-01-14 15.39.25）.png"/>
          <p:cNvPicPr>
            <a:picLocks noGrp="1" noChangeAspect="1"/>
          </p:cNvPicPr>
          <p:nvPr>
            <p:ph idx="1"/>
          </p:nvPr>
        </p:nvPicPr>
        <p:blipFill>
          <a:blip r:embed="rId3">
            <a:extLst>
              <a:ext uri="{28A0092B-C50C-407E-A947-70E740481C1C}">
                <a14:useLocalDpi xmlns:a14="http://schemas.microsoft.com/office/drawing/2010/main" val="0"/>
              </a:ext>
            </a:extLst>
          </a:blip>
          <a:srcRect l="-45379" r="-45379"/>
          <a:stretch>
            <a:fillRect/>
          </a:stretch>
        </p:blipFill>
        <p:spPr>
          <a:xfrm>
            <a:off x="57696" y="261409"/>
            <a:ext cx="11163613" cy="6139557"/>
          </a:xfrm>
        </p:spPr>
      </p:pic>
    </p:spTree>
    <p:extLst>
      <p:ext uri="{BB962C8B-B14F-4D97-AF65-F5344CB8AC3E}">
        <p14:creationId xmlns:p14="http://schemas.microsoft.com/office/powerpoint/2010/main" val="13865027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オーストラリア先住民とマオリ族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音楽などを鑑賞してみます</a:t>
            </a:r>
            <a:endParaRPr kumimoji="1" lang="ja-JP" altLang="en-US" dirty="0"/>
          </a:p>
        </p:txBody>
      </p:sp>
    </p:spTree>
    <p:extLst>
      <p:ext uri="{BB962C8B-B14F-4D97-AF65-F5344CB8AC3E}">
        <p14:creationId xmlns:p14="http://schemas.microsoft.com/office/powerpoint/2010/main" val="28211163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en-US" dirty="0" smtClean="0"/>
              <a:t>オーストラリア先住民</a:t>
            </a:r>
            <a:r>
              <a:rPr lang="en-US" altLang="ja-JP" dirty="0" smtClean="0"/>
              <a:t> × </a:t>
            </a:r>
            <a:r>
              <a:rPr lang="en-US" altLang="ja-JP" dirty="0" err="1" smtClean="0"/>
              <a:t>aboligine</a:t>
            </a:r>
            <a:endParaRPr kumimoji="1" lang="ja-JP" altLang="en-US" dirty="0"/>
          </a:p>
        </p:txBody>
      </p:sp>
      <p:sp>
        <p:nvSpPr>
          <p:cNvPr id="3" name="コンテンツ プレースホルダー 2"/>
          <p:cNvSpPr>
            <a:spLocks noGrp="1"/>
          </p:cNvSpPr>
          <p:nvPr>
            <p:ph idx="1"/>
          </p:nvPr>
        </p:nvSpPr>
        <p:spPr>
          <a:xfrm>
            <a:off x="179512" y="1124744"/>
            <a:ext cx="8964488" cy="5733256"/>
          </a:xfrm>
        </p:spPr>
        <p:txBody>
          <a:bodyPr>
            <a:normAutofit lnSpcReduction="10000"/>
          </a:bodyPr>
          <a:lstStyle/>
          <a:p>
            <a:r>
              <a:rPr lang="en-US" altLang="ja-JP" dirty="0" smtClean="0"/>
              <a:t>  They </a:t>
            </a:r>
            <a:r>
              <a:rPr lang="en-US" altLang="ja-JP" dirty="0"/>
              <a:t>migrated from Africa to Asia around 70,000 years </a:t>
            </a:r>
            <a:r>
              <a:rPr lang="en-US" altLang="ja-JP" dirty="0" smtClean="0"/>
              <a:t>ago </a:t>
            </a:r>
            <a:r>
              <a:rPr lang="en-US" altLang="ja-JP" dirty="0"/>
              <a:t>and arrived in Australia around 50,000 years ago</a:t>
            </a:r>
            <a:r>
              <a:rPr lang="en-US" altLang="ja-JP" dirty="0" smtClean="0"/>
              <a:t>. </a:t>
            </a:r>
            <a:r>
              <a:rPr lang="en-US" altLang="ja-JP" dirty="0"/>
              <a:t>The Torres Strait Islanders are indigenous to the Torres Strait Islands, which are at the northernmost tip of Queensland near Papua New Guinea. The term "Aboriginal" is traditionally applied to only the indigenous inhabitants of mainland Australia and Tasmania, along with some of the adjacent islands, i.e.: the "first peoples". Indigenous Australians is an inclusive term used when referring to both Aboriginal and Torres Strait islanders.</a:t>
            </a:r>
            <a:endParaRPr kumimoji="1" lang="ja-JP" altLang="en-US" dirty="0"/>
          </a:p>
        </p:txBody>
      </p:sp>
    </p:spTree>
    <p:extLst>
      <p:ext uri="{BB962C8B-B14F-4D97-AF65-F5344CB8AC3E}">
        <p14:creationId xmlns:p14="http://schemas.microsoft.com/office/powerpoint/2010/main" val="9366169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86800" cy="2016224"/>
          </a:xfrm>
        </p:spPr>
        <p:txBody>
          <a:bodyPr>
            <a:noAutofit/>
          </a:bodyPr>
          <a:lstStyle/>
          <a:p>
            <a:r>
              <a:rPr lang="en-US" altLang="ja-JP" sz="3200" dirty="0"/>
              <a:t>Sacred: </a:t>
            </a:r>
            <a:r>
              <a:rPr lang="en-US" altLang="ja-JP" sz="3200" dirty="0" err="1"/>
              <a:t>Anangu</a:t>
            </a:r>
            <a:r>
              <a:rPr lang="en-US" altLang="ja-JP" sz="3200" dirty="0"/>
              <a:t> dancer </a:t>
            </a:r>
            <a:r>
              <a:rPr lang="en-US" altLang="ja-JP" sz="3200" dirty="0" err="1"/>
              <a:t>Alwyn</a:t>
            </a:r>
            <a:r>
              <a:rPr lang="en-US" altLang="ja-JP" sz="3200" dirty="0"/>
              <a:t> Dawson celebrates the opening of the viewing area. Uluru is a holy site for Aboriginal peoples, who have placed signs at the bottom asking visitors not to climb it</a:t>
            </a:r>
            <a:endParaRPr kumimoji="1" lang="ja-JP" altLang="en-US" sz="3200" dirty="0"/>
          </a:p>
        </p:txBody>
      </p:sp>
      <p:pic>
        <p:nvPicPr>
          <p:cNvPr id="5" name="コンテンツ プレースホルダー 4"/>
          <p:cNvPicPr>
            <a:picLocks noGrp="1" noChangeAspect="1"/>
          </p:cNvPicPr>
          <p:nvPr>
            <p:ph idx="1"/>
          </p:nvPr>
        </p:nvPicPr>
        <p:blipFill>
          <a:blip r:embed="rId3"/>
          <a:srcRect l="-8862" r="-8862"/>
          <a:stretch>
            <a:fillRect/>
          </a:stretch>
        </p:blipFill>
        <p:spPr>
          <a:xfrm>
            <a:off x="444045" y="2204864"/>
            <a:ext cx="8229600" cy="4525963"/>
          </a:xfrm>
        </p:spPr>
      </p:pic>
    </p:spTree>
    <p:extLst>
      <p:ext uri="{BB962C8B-B14F-4D97-AF65-F5344CB8AC3E}">
        <p14:creationId xmlns:p14="http://schemas.microsoft.com/office/powerpoint/2010/main" val="24810974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最後のタスマニア人</a:t>
            </a:r>
            <a:endParaRPr kumimoji="1" lang="ja-JP" altLang="en-US" dirty="0"/>
          </a:p>
        </p:txBody>
      </p:sp>
      <p:pic>
        <p:nvPicPr>
          <p:cNvPr id="4" name="コンテンツ プレースホルダー 3"/>
          <p:cNvPicPr>
            <a:picLocks noGrp="1" noChangeAspect="1"/>
          </p:cNvPicPr>
          <p:nvPr>
            <p:ph idx="1"/>
          </p:nvPr>
        </p:nvPicPr>
        <p:blipFill>
          <a:blip r:embed="rId2"/>
          <a:srcRect l="-76042" r="-76042"/>
          <a:stretch>
            <a:fillRect/>
          </a:stretch>
        </p:blipFill>
        <p:spPr/>
      </p:pic>
    </p:spTree>
    <p:extLst>
      <p:ext uri="{BB962C8B-B14F-4D97-AF65-F5344CB8AC3E}">
        <p14:creationId xmlns:p14="http://schemas.microsoft.com/office/powerpoint/2010/main" val="38130361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smtClean="0"/>
              <a:t>ポリネシアクック</a:t>
            </a:r>
            <a:r>
              <a:rPr lang="ja-JP" altLang="en-US" sz="3600" dirty="0"/>
              <a:t>諸島またはタヒチが</a:t>
            </a:r>
            <a:r>
              <a:rPr lang="ja-JP" altLang="en-US" sz="3600" dirty="0" smtClean="0"/>
              <a:t>起源、</a:t>
            </a:r>
            <a:r>
              <a:rPr lang="en-US" altLang="ja-JP" sz="3600" dirty="0"/>
              <a:t>9</a:t>
            </a:r>
            <a:r>
              <a:rPr lang="ja-JP" altLang="en-US" sz="3600" dirty="0"/>
              <a:t>世紀から</a:t>
            </a:r>
            <a:r>
              <a:rPr lang="en-US" altLang="ja-JP" sz="3600" dirty="0"/>
              <a:t>10</a:t>
            </a:r>
            <a:r>
              <a:rPr lang="ja-JP" altLang="en-US" sz="3600" dirty="0"/>
              <a:t>世紀頃まで</a:t>
            </a:r>
            <a:r>
              <a:rPr lang="ja-JP" altLang="en-US" sz="3600" dirty="0" smtClean="0"/>
              <a:t>に移住</a:t>
            </a:r>
            <a:r>
              <a:rPr kumimoji="1" lang="ja-JP" altLang="en-US" sz="3600" dirty="0" smtClean="0"/>
              <a:t>　</a:t>
            </a:r>
            <a:endParaRPr kumimoji="1" lang="ja-JP" altLang="en-US" sz="3600" dirty="0"/>
          </a:p>
        </p:txBody>
      </p:sp>
      <p:pic>
        <p:nvPicPr>
          <p:cNvPr id="4" name="コンテンツ プレースホルダー 3"/>
          <p:cNvPicPr>
            <a:picLocks noGrp="1" noChangeAspect="1"/>
          </p:cNvPicPr>
          <p:nvPr>
            <p:ph idx="1"/>
          </p:nvPr>
        </p:nvPicPr>
        <p:blipFill>
          <a:blip r:embed="rId3"/>
          <a:srcRect t="8766" b="8766"/>
          <a:stretch>
            <a:fillRect/>
          </a:stretch>
        </p:blipFill>
        <p:spPr/>
      </p:pic>
    </p:spTree>
    <p:extLst>
      <p:ext uri="{BB962C8B-B14F-4D97-AF65-F5344CB8AC3E}">
        <p14:creationId xmlns:p14="http://schemas.microsoft.com/office/powerpoint/2010/main" val="262173233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2555</TotalTime>
  <Words>1341</Words>
  <Application>Microsoft Macintosh PowerPoint</Application>
  <PresentationFormat>画面に合わせる (4:3)</PresentationFormat>
  <Paragraphs>114</Paragraphs>
  <Slides>46</Slides>
  <Notes>10</Notes>
  <HiddenSlides>0</HiddenSlides>
  <MMClips>0</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Office テーマ</vt:lpstr>
      <vt:lpstr>オーストラリアの世界複合遺産紹介： ウルルカタジュタ国立公園 </vt:lpstr>
      <vt:lpstr>オーストラリアの世界遺産</vt:lpstr>
      <vt:lpstr>Uluru,  Kata Tjuta 国立公園 1987年に自然遺産として，1994年には文化も含めて複合遺産として   </vt:lpstr>
      <vt:lpstr>Ananguの所有</vt:lpstr>
      <vt:lpstr>オーストラリア先住民とマオリ族</vt:lpstr>
      <vt:lpstr>オーストラリア先住民 × aboligine</vt:lpstr>
      <vt:lpstr>Sacred: Anangu dancer Alwyn Dawson celebrates the opening of the viewing area. Uluru is a holy site for Aboriginal peoples, who have placed signs at the bottom asking visitors not to climb it</vt:lpstr>
      <vt:lpstr>最後のタスマニア人</vt:lpstr>
      <vt:lpstr>ポリネシアクック諸島またはタヒチが起源、9世紀から10世紀頃までに移住　</vt:lpstr>
      <vt:lpstr>マオリ族ダンサー</vt:lpstr>
      <vt:lpstr>Uluru-Kata Tjuta国立公園</vt:lpstr>
      <vt:lpstr>Ayers Rock Resort　 砂漠のリゾート町 空港から5km</vt:lpstr>
      <vt:lpstr>Uluru (Ayers Rock) 　リゾートから19km</vt:lpstr>
      <vt:lpstr>Olga岩群（Kata Tjuta） リゾートから51km</vt:lpstr>
      <vt:lpstr>Uluru　リゾートホテルの窓から</vt:lpstr>
      <vt:lpstr>Uluruを遠望</vt:lpstr>
      <vt:lpstr>涸れない泉：カピムティジュル</vt:lpstr>
      <vt:lpstr>その周辺のノッチ</vt:lpstr>
      <vt:lpstr>アボリジンのペインティング</vt:lpstr>
      <vt:lpstr>アボリジンのペインティング2</vt:lpstr>
      <vt:lpstr>西を　アカシアの樹影</vt:lpstr>
      <vt:lpstr>Kata Tjutaの遠望</vt:lpstr>
      <vt:lpstr>Kata Tjuta　水平層理と月</vt:lpstr>
      <vt:lpstr>燃えるKata Tjuta</vt:lpstr>
      <vt:lpstr>5億年余り前のUluru と Kata Tjuta</vt:lpstr>
      <vt:lpstr>UluruとKata Tjutaの岩質</vt:lpstr>
      <vt:lpstr>Uluruの花崗砂岩の近接</vt:lpstr>
      <vt:lpstr>Kata Tjutaの近接</vt:lpstr>
      <vt:lpstr>参考：扇状地形成と地殻変動</vt:lpstr>
      <vt:lpstr>6500万年前：地殻変動</vt:lpstr>
      <vt:lpstr>隆起準平原，50万年前に乾燥，現在</vt:lpstr>
      <vt:lpstr>UluruとKata Tjutaは何故残ったのか</vt:lpstr>
      <vt:lpstr>エアーズロックリゾートの水</vt:lpstr>
      <vt:lpstr>砂漠は人によって作られた</vt:lpstr>
      <vt:lpstr>植生破壊</vt:lpstr>
      <vt:lpstr>塩湖も人間が</vt:lpstr>
      <vt:lpstr>オーストラリアの砂漠気候</vt:lpstr>
      <vt:lpstr>極相植生</vt:lpstr>
      <vt:lpstr>アカシア</vt:lpstr>
      <vt:lpstr>Senegalia greggii (syn. Acacia greggii) </vt:lpstr>
      <vt:lpstr>Close up of the Acacia pycnantha Golden Wattle , native floral emblem of Australia</vt:lpstr>
      <vt:lpstr>ケニヤ</vt:lpstr>
      <vt:lpstr>タンザニア　キリマンジャロ</vt:lpstr>
      <vt:lpstr>ワーキングホリデー　1/2　 オーストラリア大使館</vt:lpstr>
      <vt:lpstr>ワーキングホリデー ２／２　 オーストラリア大使館</vt:lpstr>
      <vt:lpstr>AUD/￥ 交換レート</vt:lpstr>
    </vt:vector>
  </TitlesOfParts>
  <Company>関西大学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木庭 元晴</dc:creator>
  <cp:lastModifiedBy>木庭 元晴</cp:lastModifiedBy>
  <cp:revision>62</cp:revision>
  <cp:lastPrinted>2009-08-01T14:28:53Z</cp:lastPrinted>
  <dcterms:created xsi:type="dcterms:W3CDTF">2009-08-01T14:08:36Z</dcterms:created>
  <dcterms:modified xsi:type="dcterms:W3CDTF">2015-01-14T06:41:17Z</dcterms:modified>
</cp:coreProperties>
</file>