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99" r:id="rId3"/>
    <p:sldId id="298" r:id="rId4"/>
    <p:sldId id="300" r:id="rId5"/>
    <p:sldId id="257" r:id="rId6"/>
    <p:sldId id="258" r:id="rId7"/>
    <p:sldId id="259" r:id="rId8"/>
    <p:sldId id="260" r:id="rId9"/>
    <p:sldId id="261" r:id="rId10"/>
    <p:sldId id="306" r:id="rId11"/>
    <p:sldId id="262" r:id="rId12"/>
    <p:sldId id="292" r:id="rId13"/>
    <p:sldId id="263" r:id="rId14"/>
    <p:sldId id="303" r:id="rId15"/>
    <p:sldId id="264" r:id="rId16"/>
    <p:sldId id="294" r:id="rId17"/>
    <p:sldId id="305" r:id="rId18"/>
    <p:sldId id="295" r:id="rId1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1863F6AA-9683-5445-91B8-4D4342C6E3A6}">
          <p14:sldIdLst>
            <p14:sldId id="256"/>
            <p14:sldId id="299"/>
            <p14:sldId id="298"/>
            <p14:sldId id="300"/>
            <p14:sldId id="257"/>
            <p14:sldId id="258"/>
            <p14:sldId id="259"/>
            <p14:sldId id="260"/>
            <p14:sldId id="261"/>
            <p14:sldId id="306"/>
            <p14:sldId id="262"/>
            <p14:sldId id="292"/>
            <p14:sldId id="263"/>
            <p14:sldId id="303"/>
            <p14:sldId id="264"/>
            <p14:sldId id="294"/>
            <p14:sldId id="305"/>
            <p14:sldId id="29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000" autoAdjust="0"/>
  </p:normalViewPr>
  <p:slideViewPr>
    <p:cSldViewPr snapToGrid="0" snapToObjects="1">
      <p:cViewPr varScale="1">
        <p:scale>
          <a:sx n="97" d="100"/>
          <a:sy n="97" d="100"/>
        </p:scale>
        <p:origin x="-4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41C2B-3FF2-B947-8CB9-5943C2347088}" type="datetimeFigureOut">
              <a:rPr kumimoji="1" lang="ja-JP" altLang="en-US" smtClean="0"/>
              <a:t>12/12/14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D9E43-4459-B144-B800-7D1C83D67C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5008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www.bousai.go.jp</a:t>
            </a:r>
            <a:r>
              <a:rPr kumimoji="1" lang="en-US" altLang="ja-JP" dirty="0" smtClean="0"/>
              <a:t>/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www.bousai.go.jp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jishin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chubou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taisaku_chukin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syousai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bunpu-chukin.html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D9E43-4459-B144-B800-7D1C83D67CE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854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www.city.osaka.lg.jp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kikikanrishitsu</a:t>
            </a:r>
            <a:r>
              <a:rPr kumimoji="1" lang="en-US" altLang="ja-JP" dirty="0" smtClean="0"/>
              <a:t>/page/0000011974.html</a:t>
            </a:r>
          </a:p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www.city.osaka.lg.jp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kikikanrishitsu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cmsfiles</a:t>
            </a:r>
            <a:r>
              <a:rPr kumimoji="1" lang="en-US" altLang="ja-JP" dirty="0" smtClean="0"/>
              <a:t>/contents/0000012/12007/R08taishoku_02.pdf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D9E43-4459-B144-B800-7D1C83D67CE6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7334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www.pref.osaka.jp</a:t>
            </a:r>
            <a:r>
              <a:rPr kumimoji="1" lang="en-US" altLang="ja-JP" dirty="0" smtClean="0"/>
              <a:t>/attach/3667/00000000/02.pdf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D9E43-4459-B144-B800-7D1C83D67CE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860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www.city.osaka.lg.jp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kikikanrishitsu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cmsfiles</a:t>
            </a:r>
            <a:r>
              <a:rPr kumimoji="1" lang="en-US" altLang="ja-JP" dirty="0" smtClean="0"/>
              <a:t>/contents/0000012/12007/R08taishoku_03.pdf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D9E43-4459-B144-B800-7D1C83D67CE6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3488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淀川水系の治水に関する特徴と課題</a:t>
            </a:r>
            <a:endParaRPr kumimoji="1" lang="en-US" altLang="ja-JP" dirty="0" smtClean="0"/>
          </a:p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www.mlit.go.jp</a:t>
            </a:r>
            <a:r>
              <a:rPr kumimoji="1" lang="en-US" altLang="ja-JP" dirty="0" smtClean="0"/>
              <a:t>/river/</a:t>
            </a:r>
            <a:r>
              <a:rPr kumimoji="1" lang="en-US" altLang="ja-JP" dirty="0" err="1" smtClean="0"/>
              <a:t>shinngikai_blog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shaseishin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kasenbunkakai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shouiinkai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kihonhoushin</a:t>
            </a:r>
            <a:r>
              <a:rPr kumimoji="1" lang="en-US" altLang="ja-JP" dirty="0" smtClean="0"/>
              <a:t>/070112/</a:t>
            </a:r>
            <a:r>
              <a:rPr kumimoji="1" lang="en-US" altLang="ja-JP" dirty="0" err="1" smtClean="0"/>
              <a:t>pdf</a:t>
            </a:r>
            <a:r>
              <a:rPr kumimoji="1" lang="en-US" altLang="ja-JP" dirty="0" smtClean="0"/>
              <a:t>/ref2.pdf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D9E43-4459-B144-B800-7D1C83D67CE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6532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www.pref.osaka.jp</a:t>
            </a:r>
            <a:r>
              <a:rPr kumimoji="1" lang="en-US" altLang="ja-JP" dirty="0" smtClean="0"/>
              <a:t>/attach/3667/00000000/02.pdf</a:t>
            </a:r>
          </a:p>
          <a:p>
            <a:r>
              <a:rPr kumimoji="1" lang="en-US" altLang="ja-JP" dirty="0" smtClean="0"/>
              <a:t>p.</a:t>
            </a:r>
            <a:r>
              <a:rPr kumimoji="1" lang="en-US" altLang="ja-JP" baseline="0" dirty="0" smtClean="0"/>
              <a:t> 13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D9E43-4459-B144-B800-7D1C83D67CE6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8423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http://www1.gsi.go.jp/</a:t>
            </a:r>
            <a:r>
              <a:rPr kumimoji="1" lang="en-US" altLang="ja-JP" dirty="0" err="1" smtClean="0"/>
              <a:t>geowww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lcmfc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tisuitikei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index.html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http://www1.gsi.go.jp/</a:t>
            </a:r>
            <a:r>
              <a:rPr kumimoji="1" lang="en-US" altLang="ja-JP" dirty="0" err="1" smtClean="0"/>
              <a:t>geowww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themap</a:t>
            </a:r>
            <a:r>
              <a:rPr kumimoji="1" lang="en-US" altLang="ja-JP" dirty="0" smtClean="0"/>
              <a:t>/view/</a:t>
            </a:r>
            <a:r>
              <a:rPr kumimoji="1" lang="en-US" altLang="ja-JP" dirty="0" err="1" smtClean="0"/>
              <a:t>mapview.php?type</a:t>
            </a:r>
            <a:r>
              <a:rPr kumimoji="1" lang="en-US" altLang="ja-JP" dirty="0" smtClean="0"/>
              <a:t>=</a:t>
            </a:r>
            <a:r>
              <a:rPr kumimoji="1" lang="en-US" altLang="ja-JP" dirty="0" err="1" smtClean="0"/>
              <a:t>lcmfc&amp;dis</a:t>
            </a:r>
            <a:r>
              <a:rPr kumimoji="1" lang="en-US" altLang="ja-JP" dirty="0" smtClean="0"/>
              <a:t>=kinki2&amp;name=</a:t>
            </a:r>
            <a:r>
              <a:rPr kumimoji="1" lang="en-US" altLang="ja-JP" dirty="0" err="1" smtClean="0"/>
              <a:t>osakaseinanbu&amp;size</a:t>
            </a:r>
            <a:r>
              <a:rPr kumimoji="1" lang="en-US" altLang="ja-JP" dirty="0" smtClean="0"/>
              <a:t>=100&amp;rc=12&amp;xy=01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D9E43-4459-B144-B800-7D1C83D67CE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0157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www.bousai.go.jp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jishin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gyomukeizoku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pdf</a:t>
            </a:r>
            <a:r>
              <a:rPr kumimoji="1" lang="en-US" altLang="ja-JP" dirty="0" smtClean="0"/>
              <a:t>/100608_higaisoutei.pdf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D9E43-4459-B144-B800-7D1C83D67CE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7060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www.pref.osaka.jp</a:t>
            </a:r>
            <a:r>
              <a:rPr kumimoji="1" lang="en-US" altLang="ja-JP" dirty="0" smtClean="0"/>
              <a:t>/attach/3667/00000000/02.pdf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D9E43-4459-B144-B800-7D1C83D67CE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9374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disapotal.gsi.go.jp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index.html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D9E43-4459-B144-B800-7D1C83D67CE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5094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www.city.osaka.lg.jp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kikikanrishitsu</a:t>
            </a:r>
            <a:r>
              <a:rPr kumimoji="1" lang="en-US" altLang="ja-JP" dirty="0" smtClean="0"/>
              <a:t>/page/0000011946.html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D9E43-4459-B144-B800-7D1C83D67CE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4448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www.city.osaka.lg.jp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kikikanrishitsu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cmsfiles</a:t>
            </a:r>
            <a:r>
              <a:rPr kumimoji="1" lang="en-US" altLang="ja-JP" dirty="0" smtClean="0"/>
              <a:t>/contents/0000011/11946/</a:t>
            </a:r>
            <a:r>
              <a:rPr kumimoji="1" lang="en-US" altLang="ja-JP" dirty="0" err="1" smtClean="0"/>
              <a:t>tounankainankai.pdf</a:t>
            </a:r>
            <a:r>
              <a:rPr kumimoji="1" lang="ja-JP" altLang="en-US" dirty="0" smtClean="0"/>
              <a:t>なん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D9E43-4459-B144-B800-7D1C83D67CE6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7147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なん</a:t>
            </a:r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www.city.osaka.lg.jp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kikikanrishitsu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cmsfiles</a:t>
            </a:r>
            <a:r>
              <a:rPr kumimoji="1" lang="en-US" altLang="ja-JP" dirty="0" smtClean="0"/>
              <a:t>/contents/0000011/11946/</a:t>
            </a:r>
            <a:r>
              <a:rPr kumimoji="1" lang="en-US" altLang="ja-JP" dirty="0" err="1" smtClean="0"/>
              <a:t>ekijouka.pdf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D9E43-4459-B144-B800-7D1C83D67CE6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9706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</a:t>
            </a:r>
            <a:r>
              <a:rPr kumimoji="1" lang="en-US" altLang="ja-JP" dirty="0" err="1" smtClean="0"/>
              <a:t>www.pref.osaka.jp</a:t>
            </a:r>
            <a:r>
              <a:rPr kumimoji="1" lang="en-US" altLang="ja-JP" dirty="0" smtClean="0"/>
              <a:t>/attach/3667/00000000/02.pdf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D9E43-4459-B144-B800-7D1C83D67CE6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4244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GE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D9E43-4459-B144-B800-7D1C83D67CE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2939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duotone>
              <a:schemeClr val="bg2"/>
              <a:srgbClr val="FFF1C1"/>
            </a:duotone>
            <a:lum bright="-10000" contrast="-40000"/>
          </a:blip>
          <a:stretch>
            <a:fillRect/>
          </a:stretch>
        </p:blipFill>
        <p:spPr>
          <a:xfrm>
            <a:off x="1" y="5214950"/>
            <a:ext cx="1472173" cy="16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214422"/>
            <a:ext cx="77724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1733" y="2759581"/>
            <a:ext cx="6100534" cy="1740989"/>
          </a:xfrm>
        </p:spPr>
        <p:txBody>
          <a:bodyPr anchor="t"/>
          <a:lstStyle>
            <a:lvl1pPr marL="0" indent="0" algn="ctr">
              <a:buNone/>
              <a:defRPr lang="zh-CN" altLang="en-US" dirty="0"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A1E4FE5-70EE-4B63-A07B-985F1B49E5CE}" type="datetime1">
              <a:rPr lang="en-US" smtClean="0"/>
              <a:pPr eaLnBrk="1" latinLnBrk="0" hangingPunct="1"/>
              <a:t>12/12/14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181F-CDAB-404C-A660-15C015D83A29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6696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500176"/>
            <a:ext cx="8229600" cy="4714907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A1E4FE5-70EE-4B63-A07B-985F1B49E5CE}" type="datetime1">
              <a:rPr lang="en-US" smtClean="0"/>
              <a:pPr eaLnBrk="1" latinLnBrk="0" hangingPunct="1"/>
              <a:t>12/12/14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181F-CDAB-404C-A660-15C015D83A29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6696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286644" y="274638"/>
            <a:ext cx="1400156" cy="5940444"/>
          </a:xfrm>
        </p:spPr>
        <p:txBody>
          <a:bodyPr vert="eaVert"/>
          <a:lstStyle>
            <a:lvl1pPr algn="ctr">
              <a:defRPr>
                <a:effectLst>
                  <a:outerShdw dist="50800" dir="18900000" algn="tl" rotWithShape="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758006" cy="5940444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A1E4FE5-70EE-4B63-A07B-985F1B49E5CE}" type="datetime1">
              <a:rPr lang="en-US" smtClean="0"/>
              <a:pPr eaLnBrk="1" latinLnBrk="0" hangingPunct="1"/>
              <a:t>12/12/14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181F-CDAB-404C-A660-15C015D83A29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6696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A1E4FE5-70EE-4B63-A07B-985F1B49E5CE}" type="datetime1">
              <a:rPr lang="en-US" smtClean="0"/>
              <a:pPr eaLnBrk="1" latinLnBrk="0" hangingPunct="1"/>
              <a:t>12/12/14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181F-CDAB-404C-A660-15C015D83A29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14336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643182"/>
            <a:ext cx="7772400" cy="1500187"/>
          </a:xfrm>
        </p:spPr>
        <p:txBody>
          <a:bodyPr anchor="b"/>
          <a:lstStyle>
            <a:lvl1pPr marL="0" indent="0">
              <a:buNone/>
              <a:defRPr lang="zh-CN" altLang="en-US" sz="2800" smtClean="0">
                <a:effectLst/>
              </a:defRPr>
            </a:lvl1pPr>
            <a:lvl2pPr marL="457200" indent="0">
              <a:buNone/>
              <a:defRPr lang="zh-CN" altLang="en-US" sz="2400" smtClean="0">
                <a:effectLst/>
              </a:defRPr>
            </a:lvl2pPr>
            <a:lvl3pPr marL="914400" indent="0">
              <a:buNone/>
              <a:defRPr lang="zh-CN" altLang="en-US" sz="2000" smtClean="0">
                <a:effectLst/>
              </a:defRPr>
            </a:lvl3pPr>
            <a:lvl4pPr marL="1371600" indent="0">
              <a:buNone/>
              <a:defRPr lang="zh-CN" altLang="en-US" sz="1600" smtClean="0">
                <a:effectLst/>
              </a:defRPr>
            </a:lvl4pPr>
            <a:lvl5pPr marL="1828800" indent="0">
              <a:buNone/>
              <a:defRPr lang="zh-CN" altLang="en-US" sz="1400" dirty="0" smtClean="0">
                <a:effectLst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A1E4FE5-70EE-4B63-A07B-985F1B49E5CE}" type="datetime1">
              <a:rPr lang="en-US" smtClean="0"/>
              <a:pPr eaLnBrk="1" latinLnBrk="0" hangingPunct="1"/>
              <a:t>12/12/14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181F-CDAB-404C-A660-15C015D83A29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duotone>
              <a:schemeClr val="bg2"/>
              <a:srgbClr val="FFF1C1"/>
            </a:duotone>
            <a:lum bright="-10000" contrast="-30000"/>
          </a:blip>
          <a:stretch>
            <a:fillRect/>
          </a:stretch>
        </p:blipFill>
        <p:spPr>
          <a:xfrm>
            <a:off x="7480636" y="0"/>
            <a:ext cx="1663364" cy="2357430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0"/>
            <a:ext cx="6552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A1E4FE5-70EE-4B63-A07B-985F1B49E5CE}" type="datetime1">
              <a:rPr lang="en-US" smtClean="0"/>
              <a:pPr eaLnBrk="1" latinLnBrk="0" hangingPunct="1"/>
              <a:t>12/12/14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181F-CDAB-404C-A660-15C015D83A29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0"/>
            <a:ext cx="6408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A1E4FE5-70EE-4B63-A07B-985F1B49E5CE}" type="datetime1">
              <a:rPr lang="en-US" smtClean="0"/>
              <a:pPr eaLnBrk="1" latinLnBrk="0" hangingPunct="1"/>
              <a:t>12/12/14</a:t>
            </a:fld>
            <a:endParaRPr 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181F-CDAB-404C-A660-15C015D83A29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0"/>
            <a:ext cx="6696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A1E4FE5-70EE-4B63-A07B-985F1B49E5CE}" type="datetime1">
              <a:rPr lang="en-US" smtClean="0"/>
              <a:pPr eaLnBrk="1" latinLnBrk="0" hangingPunct="1"/>
              <a:t>12/12/14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181F-CDAB-404C-A660-15C015D83A29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6696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A1E4FE5-70EE-4B63-A07B-985F1B49E5CE}" type="datetime1">
              <a:rPr lang="en-US" smtClean="0"/>
              <a:pPr eaLnBrk="1" latinLnBrk="0" hangingPunct="1"/>
              <a:t>12/12/14</a:t>
            </a:fld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181F-CDAB-404C-A660-15C015D83A29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0"/>
            <a:ext cx="6732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1175" y="5357826"/>
            <a:ext cx="8226225" cy="768028"/>
          </a:xfrm>
        </p:spPr>
        <p:txBody>
          <a:bodyPr anchor="ctr"/>
          <a:lstStyle>
            <a:lvl1pPr algn="ctr">
              <a:defRPr lang="zh-CN" altLang="en-US" sz="3600" b="0" kern="1200" spc="50" dirty="0">
                <a:ln w="12700">
                  <a:noFill/>
                  <a:prstDash val="solid"/>
                </a:ln>
                <a:solidFill>
                  <a:schemeClr val="accent4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0382" y="428604"/>
            <a:ext cx="5111750" cy="48577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679086" y="1357298"/>
            <a:ext cx="3008313" cy="39290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A1E4FE5-70EE-4B63-A07B-985F1B49E5CE}" type="datetime1">
              <a:rPr lang="en-US" smtClean="0"/>
              <a:pPr eaLnBrk="1" latinLnBrk="0" hangingPunct="1"/>
              <a:t>12/12/14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181F-CDAB-404C-A660-15C015D83A29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0"/>
            <a:ext cx="669600" cy="6858000"/>
          </a:xfrm>
          <a:prstGeom prst="rect">
            <a:avLst/>
          </a:prstGeom>
          <a:blipFill>
            <a:blip r:embed="rId2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95298" y="214290"/>
            <a:ext cx="7448602" cy="781052"/>
          </a:xfrm>
        </p:spPr>
        <p:txBody>
          <a:bodyPr anchor="ctr"/>
          <a:lstStyle>
            <a:lvl1pPr algn="ctr" rtl="0">
              <a:spcBef>
                <a:spcPct val="0"/>
              </a:spcBef>
              <a:buNone/>
              <a:defRPr sz="3600" b="0" kern="1200" spc="50">
                <a:ln w="12700">
                  <a:noFill/>
                  <a:prstDash val="solid"/>
                </a:ln>
                <a:solidFill>
                  <a:schemeClr val="accent4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681015" y="1000108"/>
            <a:ext cx="7452360" cy="5214974"/>
          </a:xfrm>
          <a:prstGeom prst="snip2DiagRect">
            <a:avLst>
              <a:gd name="adj1" fmla="val 0"/>
              <a:gd name="adj2" fmla="val 179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ja-JP" altLang="en-US" smtClean="0"/>
              <a:t>プレースホルダーまでドラッグするかアイコンをクリックして図を追加</a:t>
            </a:r>
            <a:endParaRPr kumimoji="0"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00" y="6243633"/>
            <a:ext cx="3180375" cy="614367"/>
          </a:xfrm>
        </p:spPr>
        <p:txBody>
          <a:bodyPr anchor="t"/>
          <a:lstStyle>
            <a:lvl1pPr marL="0" indent="0" algn="r">
              <a:buNone/>
              <a:defRPr sz="1400"/>
            </a:lvl1pPr>
            <a:lvl2pPr marL="457200" indent="0" algn="r">
              <a:buNone/>
              <a:defRPr sz="1200"/>
            </a:lvl2pPr>
            <a:lvl3pPr marL="914400" indent="0" algn="r">
              <a:buNone/>
              <a:defRPr sz="1000"/>
            </a:lvl3pPr>
            <a:lvl4pPr marL="1371600" indent="0" algn="r">
              <a:buNone/>
              <a:defRPr sz="900"/>
            </a:lvl4pPr>
            <a:lvl5pPr marL="1828800" indent="0" algn="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09600" y="6492878"/>
            <a:ext cx="1676384" cy="365125"/>
          </a:xfrm>
        </p:spPr>
        <p:txBody>
          <a:bodyPr/>
          <a:lstStyle/>
          <a:p>
            <a:pPr eaLnBrk="1" latinLnBrk="0" hangingPunct="1"/>
            <a:fld id="{EA1E4FE5-70EE-4B63-A07B-985F1B49E5CE}" type="datetime1">
              <a:rPr lang="en-US" smtClean="0"/>
              <a:pPr eaLnBrk="1" latinLnBrk="0" hangingPunct="1"/>
              <a:t>12/12/14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2285984" y="6492876"/>
            <a:ext cx="2643206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83073" y="5347005"/>
            <a:ext cx="871200" cy="871200"/>
          </a:xfrm>
          <a:prstGeom prst="rtTriangl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4C0B181F-CDAB-404C-A660-15C015D83A29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60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274320" rtlCol="0" anchor="ctr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algn="l" eaLnBrk="1" latinLnBrk="0" hangingPunct="1"/>
            <a:fld id="{EA1E4FE5-70EE-4B63-A07B-985F1B49E5CE}" type="datetime1">
              <a:rPr lang="en-US" smtClean="0"/>
              <a:pPr algn="l" eaLnBrk="1" latinLnBrk="0" hangingPunct="1"/>
              <a:t>12/12/14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45720" tIns="45720" rIns="45720" rtlCol="0" anchor="ctr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4C0B181F-CDAB-404C-A660-15C015D83A29}" type="slidenum">
              <a:rPr kumimoji="0" lang="en-US" smtClean="0"/>
              <a:pPr eaLnBrk="1" latinLnBrk="0" hangingPunct="1"/>
              <a:t>‹#›</a:t>
            </a:fld>
            <a:endParaRPr kumimoji="0" lang="en-US">
              <a:solidFill>
                <a:schemeClr val="tx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1" lang="zh-CN" altLang="en-US" sz="4400" b="0" kern="1200" spc="50" dirty="0">
          <a:ln w="12700">
            <a:noFill/>
            <a:prstDash val="solid"/>
          </a:ln>
          <a:solidFill>
            <a:schemeClr val="accent4"/>
          </a:solidFill>
          <a:effectLst>
            <a:outerShdw blurRad="38100" dist="20320" dir="27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1">
          <a:solidFill>
            <a:schemeClr val="tx2"/>
          </a:solidFill>
        </a:defRPr>
      </a:lvl2pPr>
      <a:lvl3pPr eaLnBrk="1" latinLnBrk="0" hangingPunct="1">
        <a:defRPr kumimoji="1">
          <a:solidFill>
            <a:schemeClr val="tx2"/>
          </a:solidFill>
        </a:defRPr>
      </a:lvl3pPr>
      <a:lvl4pPr eaLnBrk="1" latinLnBrk="0" hangingPunct="1">
        <a:defRPr kumimoji="1">
          <a:solidFill>
            <a:schemeClr val="tx2"/>
          </a:solidFill>
        </a:defRPr>
      </a:lvl4pPr>
      <a:lvl5pPr eaLnBrk="1" latinLnBrk="0" hangingPunct="1">
        <a:defRPr kumimoji="1">
          <a:solidFill>
            <a:schemeClr val="tx2"/>
          </a:solidFill>
        </a:defRPr>
      </a:lvl5pPr>
      <a:lvl6pPr eaLnBrk="1" latinLnBrk="0" hangingPunct="1">
        <a:defRPr kumimoji="1">
          <a:solidFill>
            <a:schemeClr val="tx2"/>
          </a:solidFill>
        </a:defRPr>
      </a:lvl6pPr>
      <a:lvl7pPr eaLnBrk="1" latinLnBrk="0" hangingPunct="1">
        <a:defRPr kumimoji="1">
          <a:solidFill>
            <a:schemeClr val="tx2"/>
          </a:solidFill>
        </a:defRPr>
      </a:lvl7pPr>
      <a:lvl8pPr eaLnBrk="1" latinLnBrk="0" hangingPunct="1">
        <a:defRPr kumimoji="1">
          <a:solidFill>
            <a:schemeClr val="tx2"/>
          </a:solidFill>
        </a:defRPr>
      </a:lvl8pPr>
      <a:lvl9pPr eaLnBrk="1" latinLnBrk="0" hangingPunct="1">
        <a:defRPr kumimoji="1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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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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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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usai.go.jp/" TargetMode="External"/><Relationship Id="rId4" Type="http://schemas.openxmlformats.org/officeDocument/2006/relationships/hyperlink" Target="http://www.bousai.go.jp/jishin/chubou/nankai/14/siryou2.pdf" TargetMode="External"/><Relationship Id="rId5" Type="http://schemas.openxmlformats.org/officeDocument/2006/relationships/hyperlink" Target="http://www.bousai.go.jp/jishin/chubou/taisaku_chukin/pdf/sankousiryou5.pdf" TargetMode="External"/><Relationship Id="rId6" Type="http://schemas.openxmlformats.org/officeDocument/2006/relationships/hyperlink" Target="http://www.bousai.go.jp/jishin/chubou/taisaku_chukin/pdf/sankousiryou6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pref.osaka.jp/attach/3667/00000000/02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 smtClean="0"/>
              <a:t>地震ハザードマップ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273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2055365" y="0"/>
            <a:ext cx="4348024" cy="497910"/>
          </a:xfrm>
        </p:spPr>
        <p:txBody>
          <a:bodyPr>
            <a:normAutofit fontScale="90000"/>
          </a:bodyPr>
          <a:lstStyle/>
          <a:p>
            <a:r>
              <a:rPr kumimoji="1" lang="ja-JP" altLang="en-US" sz="3200" dirty="0" smtClean="0"/>
              <a:t>計測震度予測（大阪府）</a:t>
            </a:r>
            <a:endParaRPr kumimoji="1" lang="ja-JP" altLang="en-US" sz="3200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>
          <a:xfrm>
            <a:off x="30073" y="1445299"/>
            <a:ext cx="406955" cy="2509098"/>
          </a:xfrm>
        </p:spPr>
        <p:txBody>
          <a:bodyPr vert="eaVert" anchor="ctr" anchorCtr="1">
            <a:noAutofit/>
          </a:bodyPr>
          <a:lstStyle/>
          <a:p>
            <a:r>
              <a:rPr lang="ja-JP" altLang="en-US" dirty="0" smtClean="0"/>
              <a:t>東南海・南海地震</a:t>
            </a:r>
            <a:endParaRPr kumimoji="1" lang="ja-JP" altLang="en-US" dirty="0"/>
          </a:p>
        </p:txBody>
      </p:sp>
      <p:pic>
        <p:nvPicPr>
          <p:cNvPr id="12" name="コンテンツ プレースホルダー 11" descr="スクリーンショット（2012-12-14 17.58.20）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0" b="-6810"/>
          <a:stretch>
            <a:fillRect/>
          </a:stretch>
        </p:blipFill>
        <p:spPr>
          <a:xfrm>
            <a:off x="478883" y="256205"/>
            <a:ext cx="4002864" cy="6904179"/>
          </a:xfrm>
        </p:spPr>
      </p:pic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>
          <a:xfrm>
            <a:off x="4534120" y="1170325"/>
            <a:ext cx="480595" cy="2249063"/>
          </a:xfrm>
        </p:spPr>
        <p:txBody>
          <a:bodyPr vert="eaVert" anchor="ctr" anchorCtr="1">
            <a:normAutofit fontScale="92500" lnSpcReduction="20000"/>
          </a:bodyPr>
          <a:lstStyle/>
          <a:p>
            <a:r>
              <a:rPr kumimoji="1" lang="ja-JP" altLang="en-US" dirty="0" smtClean="0"/>
              <a:t>上町断層</a:t>
            </a:r>
            <a:r>
              <a:rPr kumimoji="1" lang="en-US" altLang="ja-JP" dirty="0" smtClean="0"/>
              <a:t>A</a:t>
            </a:r>
            <a:r>
              <a:rPr kumimoji="1" lang="ja-JP" altLang="en-US" dirty="0" smtClean="0"/>
              <a:t>区</a:t>
            </a:r>
            <a:endParaRPr kumimoji="1" lang="ja-JP" altLang="en-US" dirty="0"/>
          </a:p>
        </p:txBody>
      </p:sp>
      <p:pic>
        <p:nvPicPr>
          <p:cNvPr id="13" name="コンテンツ プレースホルダー 12" descr="スクリーンショット（2012-12-14 17.59.00）.pn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71" b="-5171"/>
          <a:stretch>
            <a:fillRect/>
          </a:stretch>
        </p:blipFill>
        <p:spPr>
          <a:xfrm>
            <a:off x="5053995" y="321675"/>
            <a:ext cx="3986322" cy="6657323"/>
          </a:xfrm>
        </p:spPr>
      </p:pic>
    </p:spTree>
    <p:extLst>
      <p:ext uri="{BB962C8B-B14F-4D97-AF65-F5344CB8AC3E}">
        <p14:creationId xmlns:p14="http://schemas.microsoft.com/office/powerpoint/2010/main" val="2275844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津波ハザードマップ</a:t>
            </a:r>
            <a:r>
              <a:rPr kumimoji="1" lang="en-US" altLang="ja-JP" dirty="0" smtClean="0"/>
              <a:t>&gt;</a:t>
            </a:r>
            <a:r>
              <a:rPr kumimoji="1" lang="ja-JP" altLang="en-US" dirty="0" smtClean="0"/>
              <a:t>大阪市</a:t>
            </a:r>
            <a:endParaRPr kumimoji="1" lang="ja-JP" altLang="en-US" dirty="0"/>
          </a:p>
        </p:txBody>
      </p:sp>
      <p:pic>
        <p:nvPicPr>
          <p:cNvPr id="4" name="コンテンツ プレースホルダー 3" descr="スクリーンショット（2012-12-14 14.16.46）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60" r="-660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002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912679" cy="1143000"/>
          </a:xfrm>
        </p:spPr>
        <p:txBody>
          <a:bodyPr/>
          <a:lstStyle/>
          <a:p>
            <a:r>
              <a:rPr kumimoji="1" lang="ja-JP" altLang="en-US" dirty="0" smtClean="0"/>
              <a:t>大正区</a:t>
            </a:r>
            <a:endParaRPr kumimoji="1" lang="ja-JP" altLang="en-US" dirty="0"/>
          </a:p>
        </p:txBody>
      </p:sp>
      <p:pic>
        <p:nvPicPr>
          <p:cNvPr id="4" name="コンテンツ プレースホルダー 3" descr="スクリーンショット（2012-12-14 15.40.57）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" b="1344"/>
          <a:stretch>
            <a:fillRect/>
          </a:stretch>
        </p:blipFill>
        <p:spPr>
          <a:xfrm>
            <a:off x="2370138" y="166687"/>
            <a:ext cx="6507162" cy="6691313"/>
          </a:xfrm>
        </p:spPr>
      </p:pic>
    </p:spTree>
    <p:extLst>
      <p:ext uri="{BB962C8B-B14F-4D97-AF65-F5344CB8AC3E}">
        <p14:creationId xmlns:p14="http://schemas.microsoft.com/office/powerpoint/2010/main" val="190178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49243" y="144367"/>
            <a:ext cx="2901403" cy="1636422"/>
          </a:xfrm>
        </p:spPr>
        <p:txBody>
          <a:bodyPr>
            <a:noAutofit/>
          </a:bodyPr>
          <a:lstStyle/>
          <a:p>
            <a:r>
              <a:rPr kumimoji="1" lang="ja-JP" altLang="en-US" sz="2400" dirty="0" smtClean="0"/>
              <a:t>大正区北半部　東南海・南海地震同時発生</a:t>
            </a:r>
            <a:r>
              <a:rPr lang="en-US" altLang="ja-JP" sz="2400" dirty="0"/>
              <a:t>M8.6</a:t>
            </a:r>
            <a:r>
              <a:rPr kumimoji="1" lang="ja-JP" altLang="en-US" sz="2400" dirty="0" smtClean="0"/>
              <a:t>，防潮堤が閉まらない場合，満潮時</a:t>
            </a:r>
            <a:endParaRPr kumimoji="1" lang="ja-JP" altLang="en-US" sz="2400" dirty="0"/>
          </a:p>
        </p:txBody>
      </p:sp>
      <p:pic>
        <p:nvPicPr>
          <p:cNvPr id="7" name="図 6" descr="スクリーンショット（2012-12-14 14.28.16）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906" y="2150904"/>
            <a:ext cx="1512093" cy="2827614"/>
          </a:xfrm>
          <a:prstGeom prst="rect">
            <a:avLst/>
          </a:prstGeom>
        </p:spPr>
      </p:pic>
      <p:pic>
        <p:nvPicPr>
          <p:cNvPr id="8" name="図 7" descr="スクリーンショット（2012-12-14 14.31.42）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666" y="5083271"/>
            <a:ext cx="6944333" cy="1677462"/>
          </a:xfrm>
          <a:prstGeom prst="rect">
            <a:avLst/>
          </a:prstGeom>
        </p:spPr>
      </p:pic>
      <p:pic>
        <p:nvPicPr>
          <p:cNvPr id="12" name="コンテンツ プレースホルダー 11" descr="スクリーンショット（2012-12-14 15.26.47）.p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1" r="-3641"/>
          <a:stretch>
            <a:fillRect/>
          </a:stretch>
        </p:blipFill>
        <p:spPr>
          <a:xfrm>
            <a:off x="-105137" y="144367"/>
            <a:ext cx="4609606" cy="6193014"/>
          </a:xfrm>
        </p:spPr>
      </p:pic>
      <p:pic>
        <p:nvPicPr>
          <p:cNvPr id="13" name="図 12" descr="スクリーンショット（2012-12-14 15.29.26）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300" y="739594"/>
            <a:ext cx="4443521" cy="630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336576" cy="1143000"/>
          </a:xfrm>
        </p:spPr>
        <p:txBody>
          <a:bodyPr/>
          <a:lstStyle/>
          <a:p>
            <a:r>
              <a:rPr kumimoji="1" lang="ja-JP" altLang="en-US" dirty="0" smtClean="0"/>
              <a:t>津波</a:t>
            </a:r>
            <a:endParaRPr kumimoji="1" lang="ja-JP" altLang="en-US" dirty="0"/>
          </a:p>
        </p:txBody>
      </p:sp>
      <p:pic>
        <p:nvPicPr>
          <p:cNvPr id="4" name="コンテンツ プレースホルダー 3" descr="スクリーンショット（2012-12-14 17.36.35）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 r="3821"/>
          <a:stretch>
            <a:fillRect/>
          </a:stretch>
        </p:blipFill>
        <p:spPr>
          <a:xfrm>
            <a:off x="169149" y="1600200"/>
            <a:ext cx="3444875" cy="4868863"/>
          </a:xfrm>
        </p:spPr>
      </p:pic>
      <p:pic>
        <p:nvPicPr>
          <p:cNvPr id="6" name="図 5" descr="スクリーンショット（2012-12-14 17.39.42）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09" y="0"/>
            <a:ext cx="2707532" cy="6858000"/>
          </a:xfrm>
          <a:prstGeom prst="rect">
            <a:avLst/>
          </a:prstGeom>
        </p:spPr>
      </p:pic>
      <p:pic>
        <p:nvPicPr>
          <p:cNvPr id="7" name="図 6" descr="スクリーンショット（2012-12-14 17.41.23）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98" y="2212892"/>
            <a:ext cx="3663872" cy="314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2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274638"/>
            <a:ext cx="9047436" cy="1143000"/>
          </a:xfrm>
        </p:spPr>
        <p:txBody>
          <a:bodyPr>
            <a:noAutofit/>
          </a:bodyPr>
          <a:lstStyle/>
          <a:p>
            <a:r>
              <a:rPr kumimoji="1" lang="ja-JP" altLang="en-US" sz="3200" dirty="0" smtClean="0"/>
              <a:t>大正区北半部　内水害</a:t>
            </a:r>
            <a:r>
              <a:rPr lang="ja-JP" altLang="en-US" sz="3200" dirty="0"/>
              <a:t>本浸水</a:t>
            </a:r>
            <a:r>
              <a:rPr lang="ja-JP" altLang="en-US" sz="3200" dirty="0" smtClean="0"/>
              <a:t>想定総雨量</a:t>
            </a:r>
            <a:r>
              <a:rPr lang="en-US" altLang="ja-JP" sz="3200" dirty="0"/>
              <a:t>567mm</a:t>
            </a:r>
            <a:r>
              <a:rPr lang="ja-JP" altLang="en-US" sz="3200" dirty="0"/>
              <a:t>、時間最大雨量</a:t>
            </a:r>
            <a:r>
              <a:rPr lang="en-US" altLang="ja-JP" sz="3200" dirty="0"/>
              <a:t>93mm</a:t>
            </a:r>
            <a:r>
              <a:rPr lang="ja-JP" altLang="en-US" sz="3200" dirty="0"/>
              <a:t>の雨（東海豪雨級の豪雨</a:t>
            </a:r>
            <a:r>
              <a:rPr lang="ja-JP" altLang="en-US" sz="3200" dirty="0" smtClean="0"/>
              <a:t>）</a:t>
            </a:r>
            <a:endParaRPr kumimoji="1" lang="ja-JP" altLang="en-US" sz="3200" dirty="0"/>
          </a:p>
        </p:txBody>
      </p:sp>
      <p:pic>
        <p:nvPicPr>
          <p:cNvPr id="4" name="コンテンツ プレースホルダー 3" descr="スクリーンショット（2012-12-14 15.23.32）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26" r="-10626"/>
          <a:stretch>
            <a:fillRect/>
          </a:stretch>
        </p:blipFill>
        <p:spPr>
          <a:xfrm>
            <a:off x="920750" y="1600200"/>
            <a:ext cx="8223250" cy="4724400"/>
          </a:xfrm>
        </p:spPr>
      </p:pic>
      <p:pic>
        <p:nvPicPr>
          <p:cNvPr id="5" name="図 4" descr="スクリーンショット（2012-12-14 14.28.16）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2336"/>
            <a:ext cx="1512093" cy="282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33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6750" cy="1021671"/>
          </a:xfrm>
        </p:spPr>
        <p:txBody>
          <a:bodyPr>
            <a:normAutofit/>
          </a:bodyPr>
          <a:lstStyle/>
          <a:p>
            <a:r>
              <a:rPr kumimoji="1" lang="ja-JP" altLang="en-US" sz="3200" dirty="0" smtClean="0"/>
              <a:t>ゼロメートル地帯</a:t>
            </a:r>
            <a:endParaRPr kumimoji="1" lang="ja-JP" altLang="en-US" sz="3200" dirty="0"/>
          </a:p>
        </p:txBody>
      </p:sp>
      <p:pic>
        <p:nvPicPr>
          <p:cNvPr id="4" name="コンテンツ プレースホルダー 3" descr="スクリーンショット（2012-12-14 15.53.18）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61" r="-34361"/>
          <a:stretch>
            <a:fillRect/>
          </a:stretch>
        </p:blipFill>
        <p:spPr>
          <a:xfrm>
            <a:off x="-1733062" y="1600200"/>
            <a:ext cx="8229600" cy="4525963"/>
          </a:xfrm>
        </p:spPr>
      </p:pic>
      <p:pic>
        <p:nvPicPr>
          <p:cNvPr id="5" name="図 4" descr="スクリーンショット（2012-12-14 15.55.17）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891" y="1600200"/>
            <a:ext cx="4852057" cy="4525963"/>
          </a:xfrm>
          <a:prstGeom prst="rect">
            <a:avLst/>
          </a:prstGeom>
        </p:spPr>
      </p:pic>
      <p:pic>
        <p:nvPicPr>
          <p:cNvPr id="6" name="図 5" descr="スクリーンショット（2012-12-14 15.58.14）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42" y="2846401"/>
            <a:ext cx="4505158" cy="40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5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 smtClean="0"/>
              <a:t>液状化危険度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左</a:t>
            </a:r>
            <a:r>
              <a:rPr lang="en-US" altLang="ja-JP" sz="3200" dirty="0" smtClean="0"/>
              <a:t>:</a:t>
            </a:r>
            <a:r>
              <a:rPr lang="ja-JP" altLang="en-US" sz="3200" dirty="0" smtClean="0"/>
              <a:t>海溝型地震　右</a:t>
            </a:r>
            <a:r>
              <a:rPr lang="en-US" altLang="ja-JP" sz="3200" dirty="0" smtClean="0"/>
              <a:t>:</a:t>
            </a:r>
            <a:r>
              <a:rPr lang="ja-JP" altLang="en-US" sz="3200" dirty="0" smtClean="0"/>
              <a:t>内陸直下地震</a:t>
            </a:r>
            <a:endParaRPr kumimoji="1" lang="ja-JP" altLang="en-US" sz="3200" dirty="0"/>
          </a:p>
        </p:txBody>
      </p:sp>
      <p:pic>
        <p:nvPicPr>
          <p:cNvPr id="4" name="コンテンツ プレースホルダー 3" descr="スクリーンショット（2012-12-14 17.49.06）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57" r="-11757"/>
          <a:stretch>
            <a:fillRect/>
          </a:stretch>
        </p:blipFill>
        <p:spPr>
          <a:xfrm>
            <a:off x="1007116" y="2074982"/>
            <a:ext cx="8229600" cy="4525963"/>
          </a:xfrm>
        </p:spPr>
      </p:pic>
      <p:pic>
        <p:nvPicPr>
          <p:cNvPr id="5" name="図 4" descr="スクリーンショット（2012-12-14 17.51.53）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9414"/>
            <a:ext cx="2336800" cy="2001520"/>
          </a:xfrm>
          <a:prstGeom prst="rect">
            <a:avLst/>
          </a:prstGeom>
        </p:spPr>
      </p:pic>
      <p:pic>
        <p:nvPicPr>
          <p:cNvPr id="6" name="図 5" descr="スクリーンショット（2012-12-14 17.52.06）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48" y="134422"/>
            <a:ext cx="2448560" cy="19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53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治水地形分類図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大阪西南部大正区付近</a:t>
            </a:r>
            <a:endParaRPr kumimoji="1" lang="ja-JP" altLang="en-US" dirty="0"/>
          </a:p>
        </p:txBody>
      </p:sp>
      <p:pic>
        <p:nvPicPr>
          <p:cNvPr id="4" name="コンテンツ プレースホルダー 3" descr="スクリーンショット（2012-12-14 16.14.47）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4" r="-944"/>
          <a:stretch>
            <a:fillRect/>
          </a:stretch>
        </p:blipFill>
        <p:spPr>
          <a:xfrm>
            <a:off x="457200" y="1600200"/>
            <a:ext cx="5159375" cy="4973638"/>
          </a:xfrm>
        </p:spPr>
      </p:pic>
      <p:pic>
        <p:nvPicPr>
          <p:cNvPr id="5" name="図 4" descr="スクリーンショット（2012-12-14 16.16.20）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601" y="1944191"/>
            <a:ext cx="2956560" cy="2148840"/>
          </a:xfrm>
          <a:prstGeom prst="rect">
            <a:avLst/>
          </a:prstGeom>
        </p:spPr>
      </p:pic>
      <p:pic>
        <p:nvPicPr>
          <p:cNvPr id="6" name="図 5" descr="スクリーンショット（2012-12-14 16.16.05）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15" y="4078237"/>
            <a:ext cx="2997200" cy="12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3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防災情報の場所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ja-JP" altLang="en-US" dirty="0" smtClean="0"/>
              <a:t>内閣府防災情報のページ</a:t>
            </a:r>
            <a:endParaRPr kumimoji="1" lang="en-US" altLang="ja-JP" dirty="0" smtClean="0"/>
          </a:p>
          <a:p>
            <a:pPr lvl="1"/>
            <a:r>
              <a:rPr lang="en-US" altLang="ja-JP" dirty="0">
                <a:hlinkClick r:id="rId3"/>
              </a:rPr>
              <a:t>http:</a:t>
            </a:r>
            <a:r>
              <a:rPr lang="en-US" altLang="ja-JP" dirty="0" smtClean="0">
                <a:hlinkClick r:id="rId3"/>
              </a:rPr>
              <a:t>//</a:t>
            </a:r>
            <a:r>
              <a:rPr lang="en-US" altLang="ja-JP" dirty="0">
                <a:hlinkClick r:id="rId3"/>
              </a:rPr>
              <a:t>www.bousai.go.jp</a:t>
            </a:r>
            <a:r>
              <a:rPr lang="en-US" altLang="ja-JP" dirty="0" smtClean="0">
                <a:hlinkClick r:id="rId3"/>
              </a:rPr>
              <a:t>/</a:t>
            </a:r>
            <a:endParaRPr lang="en-US" altLang="ja-JP" dirty="0" smtClean="0"/>
          </a:p>
          <a:p>
            <a:r>
              <a:rPr kumimoji="1" lang="ja-JP" altLang="en-US" dirty="0" smtClean="0"/>
              <a:t>東南海・南海地震対策</a:t>
            </a:r>
            <a:r>
              <a:rPr kumimoji="1" lang="en-US" altLang="ja-JP" dirty="0" smtClean="0"/>
              <a:t>:</a:t>
            </a:r>
            <a:r>
              <a:rPr kumimoji="1" lang="ja-JP" altLang="en-US" dirty="0" smtClean="0"/>
              <a:t>被害想定</a:t>
            </a:r>
            <a:r>
              <a:rPr kumimoji="1" lang="en-US" altLang="ja-JP" dirty="0" smtClean="0"/>
              <a:t> 2003</a:t>
            </a:r>
          </a:p>
          <a:p>
            <a:pPr lvl="1"/>
            <a:r>
              <a:rPr lang="en-US" altLang="ja-JP" dirty="0">
                <a:hlinkClick r:id="rId4"/>
              </a:rPr>
              <a:t>http://www.bousai.go.jp/jishin/chubou/nankai/14/siryou2.</a:t>
            </a:r>
            <a:r>
              <a:rPr lang="en-US" altLang="ja-JP" dirty="0" smtClean="0">
                <a:hlinkClick r:id="rId4"/>
              </a:rPr>
              <a:t>pdf</a:t>
            </a:r>
            <a:endParaRPr lang="en-US" altLang="ja-JP" dirty="0" smtClean="0"/>
          </a:p>
          <a:p>
            <a:r>
              <a:rPr lang="ja-JP" altLang="en-US" dirty="0" smtClean="0"/>
              <a:t>表層地盤の液状化計算手法</a:t>
            </a:r>
            <a:endParaRPr lang="en-US" altLang="ja-JP" dirty="0" smtClean="0"/>
          </a:p>
          <a:p>
            <a:pPr lvl="1"/>
            <a:r>
              <a:rPr lang="en-US" altLang="ja-JP" dirty="0">
                <a:hlinkClick r:id="rId5"/>
              </a:rPr>
              <a:t>http://www.bousai.go.jp/jishin/chubou/taisaku_chukin/pdf/sankousiryou5.</a:t>
            </a:r>
            <a:r>
              <a:rPr lang="en-US" altLang="ja-JP" dirty="0" smtClean="0">
                <a:hlinkClick r:id="rId5"/>
              </a:rPr>
              <a:t>pdf</a:t>
            </a:r>
            <a:endParaRPr lang="en-US" altLang="ja-JP" dirty="0" smtClean="0"/>
          </a:p>
          <a:p>
            <a:r>
              <a:rPr kumimoji="1" lang="ja-JP" altLang="en-US" dirty="0" smtClean="0"/>
              <a:t>津波の</a:t>
            </a:r>
            <a:r>
              <a:rPr lang="ja-JP" altLang="en-US" dirty="0" smtClean="0"/>
              <a:t>計算手法</a:t>
            </a:r>
            <a:endParaRPr kumimoji="1" lang="en-US" altLang="ja-JP" dirty="0"/>
          </a:p>
          <a:p>
            <a:pPr lvl="1"/>
            <a:r>
              <a:rPr lang="en-US" altLang="ja-JP" dirty="0">
                <a:hlinkClick r:id="rId6"/>
              </a:rPr>
              <a:t>http://www.bousai.go.jp/jishin/chubou/taisaku_chukin/pdf/sankousiryou6.</a:t>
            </a:r>
            <a:r>
              <a:rPr lang="en-US" altLang="ja-JP" dirty="0" smtClean="0">
                <a:hlinkClick r:id="rId6"/>
              </a:rPr>
              <a:t>pdf</a:t>
            </a:r>
            <a:endParaRPr lang="en-US" altLang="ja-JP" dirty="0" smtClean="0"/>
          </a:p>
          <a:p>
            <a:r>
              <a:rPr kumimoji="1" lang="ja-JP" altLang="en-US" dirty="0" smtClean="0"/>
              <a:t>中部圏・近畿圏の内陸地震の震度分布について　</a:t>
            </a:r>
            <a:r>
              <a:rPr kumimoji="1" lang="en-US" altLang="ja-JP" dirty="0" smtClean="0"/>
              <a:t>–</a:t>
            </a:r>
            <a:r>
              <a:rPr kumimoji="1" lang="ja-JP" altLang="en-US" dirty="0" smtClean="0"/>
              <a:t>図表集</a:t>
            </a:r>
            <a:r>
              <a:rPr kumimoji="1" lang="en-US" altLang="ja-JP" dirty="0" smtClean="0"/>
              <a:t> 2006</a:t>
            </a:r>
            <a:endParaRPr kumimoji="1" lang="en-US" altLang="ja-JP" dirty="0"/>
          </a:p>
          <a:p>
            <a:pPr lvl="1"/>
            <a:r>
              <a:rPr lang="en-US" altLang="ja-JP" dirty="0"/>
              <a:t>http://</a:t>
            </a:r>
            <a:r>
              <a:rPr lang="en-US" altLang="ja-JP" dirty="0" err="1"/>
              <a:t>www.bousai.go.jp</a:t>
            </a:r>
            <a:r>
              <a:rPr lang="en-US" altLang="ja-JP" dirty="0"/>
              <a:t>/</a:t>
            </a:r>
            <a:r>
              <a:rPr lang="en-US" altLang="ja-JP" dirty="0" err="1"/>
              <a:t>jishin</a:t>
            </a:r>
            <a:r>
              <a:rPr lang="en-US" altLang="ja-JP" dirty="0"/>
              <a:t>/</a:t>
            </a:r>
            <a:r>
              <a:rPr lang="en-US" altLang="ja-JP" dirty="0" err="1"/>
              <a:t>chubou</a:t>
            </a:r>
            <a:r>
              <a:rPr lang="en-US" altLang="ja-JP" dirty="0"/>
              <a:t>/</a:t>
            </a:r>
            <a:r>
              <a:rPr lang="en-US" altLang="ja-JP" dirty="0" err="1"/>
              <a:t>taisaku_chukin</a:t>
            </a:r>
            <a:r>
              <a:rPr lang="en-US" altLang="ja-JP" dirty="0"/>
              <a:t>/</a:t>
            </a:r>
            <a:r>
              <a:rPr lang="en-US" altLang="ja-JP" dirty="0" err="1"/>
              <a:t>pdf</a:t>
            </a:r>
            <a:r>
              <a:rPr lang="en-US" altLang="ja-JP" dirty="0"/>
              <a:t>/siryou2zuhyou.pdf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603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最もまとまった</a:t>
            </a:r>
            <a:r>
              <a:rPr kumimoji="1" lang="ja-JP" altLang="en-US" dirty="0" smtClean="0"/>
              <a:t>被害想定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内閣府，</a:t>
            </a:r>
            <a:r>
              <a:rPr kumimoji="1" lang="en-US" altLang="ja-JP" dirty="0" smtClean="0"/>
              <a:t>2010.6</a:t>
            </a:r>
          </a:p>
          <a:p>
            <a:r>
              <a:rPr lang="ja-JP" altLang="en-US" dirty="0" smtClean="0"/>
              <a:t>都道府県別地震被害想定概要集</a:t>
            </a:r>
            <a:endParaRPr lang="en-US" altLang="ja-JP" dirty="0" smtClean="0"/>
          </a:p>
          <a:p>
            <a:r>
              <a:rPr lang="en-US" altLang="ja-JP" dirty="0"/>
              <a:t>http://</a:t>
            </a:r>
            <a:r>
              <a:rPr lang="en-US" altLang="ja-JP" dirty="0" err="1"/>
              <a:t>www.bousai.go.jp</a:t>
            </a:r>
            <a:r>
              <a:rPr lang="en-US" altLang="ja-JP" dirty="0"/>
              <a:t>/</a:t>
            </a:r>
            <a:r>
              <a:rPr lang="en-US" altLang="ja-JP" dirty="0" err="1"/>
              <a:t>jishin</a:t>
            </a:r>
            <a:r>
              <a:rPr lang="en-US" altLang="ja-JP" dirty="0"/>
              <a:t>/</a:t>
            </a:r>
            <a:r>
              <a:rPr lang="en-US" altLang="ja-JP" dirty="0" err="1"/>
              <a:t>gyomukeizoku</a:t>
            </a:r>
            <a:r>
              <a:rPr lang="en-US" altLang="ja-JP" dirty="0"/>
              <a:t>/</a:t>
            </a:r>
            <a:r>
              <a:rPr lang="en-US" altLang="ja-JP" dirty="0" err="1"/>
              <a:t>pdf</a:t>
            </a:r>
            <a:r>
              <a:rPr lang="en-US" altLang="ja-JP" dirty="0"/>
              <a:t>/100608_higaisoutei.pdf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925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大阪府の地震被害想定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大阪府</a:t>
            </a:r>
            <a:r>
              <a:rPr kumimoji="1" lang="en-US" altLang="ja-JP" dirty="0" smtClean="0"/>
              <a:t>, 2007. </a:t>
            </a:r>
            <a:r>
              <a:rPr kumimoji="1" lang="ja-JP" altLang="en-US" dirty="0" smtClean="0"/>
              <a:t>大阪府自然災害総合防災対策検討（地震被害想定）</a:t>
            </a:r>
            <a:r>
              <a:rPr kumimoji="1" lang="en-US" altLang="ja-JP" dirty="0" smtClean="0"/>
              <a:t>.</a:t>
            </a:r>
            <a:r>
              <a:rPr kumimoji="1" lang="ja-JP" altLang="en-US" dirty="0" smtClean="0"/>
              <a:t>　報告書（概要版）</a:t>
            </a:r>
            <a:r>
              <a:rPr lang="en-US" altLang="ja-JP" dirty="0" smtClean="0"/>
              <a:t>. 46p.</a:t>
            </a:r>
          </a:p>
          <a:p>
            <a:pPr lvl="1"/>
            <a:r>
              <a:rPr lang="en-US" altLang="ja-JP" dirty="0">
                <a:hlinkClick r:id="rId3"/>
              </a:rPr>
              <a:t>http://www.pref.osaka.jp/attach/3667/00000000/02.</a:t>
            </a:r>
            <a:r>
              <a:rPr lang="en-US" altLang="ja-JP" dirty="0" smtClean="0">
                <a:hlinkClick r:id="rId3"/>
              </a:rPr>
              <a:t>pdf</a:t>
            </a:r>
            <a:endParaRPr lang="en-US" altLang="ja-JP" dirty="0" smtClean="0"/>
          </a:p>
          <a:p>
            <a:pPr lvl="1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834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3200" dirty="0" smtClean="0"/>
              <a:t>国土交通省ハザードマップポータルサイト</a:t>
            </a:r>
            <a:endParaRPr kumimoji="1" lang="ja-JP" altLang="en-US" sz="3200" dirty="0"/>
          </a:p>
        </p:txBody>
      </p:sp>
      <p:pic>
        <p:nvPicPr>
          <p:cNvPr id="11" name="コンテンツ プレースホルダー 10" descr="スクリーンショット（2012-12-14 13.48.38）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786" b="-20786"/>
          <a:stretch>
            <a:fillRect/>
          </a:stretch>
        </p:blipFill>
        <p:spPr>
          <a:xfrm>
            <a:off x="5092754" y="1255764"/>
            <a:ext cx="3286489" cy="5485820"/>
          </a:xfrm>
        </p:spPr>
      </p:pic>
      <p:sp>
        <p:nvSpPr>
          <p:cNvPr id="7" name="コンテンツ プレースホルダー 4"/>
          <p:cNvSpPr txBox="1">
            <a:spLocks/>
          </p:cNvSpPr>
          <p:nvPr/>
        </p:nvSpPr>
        <p:spPr>
          <a:xfrm>
            <a:off x="5192239" y="1563646"/>
            <a:ext cx="2711367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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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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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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4524250" y="1563646"/>
            <a:ext cx="2711367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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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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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 2"/>
              <a:buChar char="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pic>
        <p:nvPicPr>
          <p:cNvPr id="10" name="図 9" descr="スクリーンショット（2012-12-14 13.45.57）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50" y="2038309"/>
            <a:ext cx="37719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05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精密基盤標高地図</a:t>
            </a:r>
            <a:endParaRPr kumimoji="1" lang="ja-JP" altLang="en-US" dirty="0"/>
          </a:p>
        </p:txBody>
      </p:sp>
      <p:pic>
        <p:nvPicPr>
          <p:cNvPr id="4" name="コンテンツ プレースホルダー 3" descr="スクリーンショット（2012-12-14 13.53.54）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38" r="-19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208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地震防災・危険度マップをみる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r>
              <a:rPr lang="ja-JP" altLang="en-US" sz="3200" dirty="0" smtClean="0"/>
              <a:t>　　</a:t>
            </a:r>
            <a:r>
              <a:rPr kumimoji="1" lang="en-US" altLang="ja-JP" sz="3200" dirty="0" smtClean="0"/>
              <a:t>&gt; </a:t>
            </a:r>
            <a:r>
              <a:rPr kumimoji="1" lang="ja-JP" altLang="en-US" sz="3200" dirty="0" smtClean="0"/>
              <a:t>深度被害マップ</a:t>
            </a:r>
            <a:r>
              <a:rPr lang="en-US" altLang="ja-JP" sz="3200" dirty="0"/>
              <a:t> </a:t>
            </a:r>
            <a:r>
              <a:rPr lang="en-US" altLang="ja-JP" sz="3200" dirty="0" smtClean="0"/>
              <a:t>&gt;</a:t>
            </a:r>
            <a:r>
              <a:rPr lang="ja-JP" altLang="en-US" sz="3200" dirty="0" smtClean="0"/>
              <a:t>大阪市</a:t>
            </a:r>
            <a:endParaRPr kumimoji="1" lang="ja-JP" altLang="en-US" sz="3200" dirty="0"/>
          </a:p>
        </p:txBody>
      </p:sp>
      <p:pic>
        <p:nvPicPr>
          <p:cNvPr id="4" name="コンテンツ プレースホルダー 3" descr="スクリーンショット（2012-12-14 14.00.51）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72" r="-179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334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200" dirty="0" smtClean="0"/>
              <a:t>南海トラフ（東南海・南海地震）の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　　想定震度分布</a:t>
            </a:r>
            <a:endParaRPr kumimoji="1" lang="ja-JP" altLang="en-US" sz="3200" dirty="0"/>
          </a:p>
        </p:txBody>
      </p:sp>
      <p:pic>
        <p:nvPicPr>
          <p:cNvPr id="4" name="コンテンツ プレースホルダー 3" descr="スクリーンショット（2012-12-14 14.09.18）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20" r="-56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6738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同　液状化予測</a:t>
            </a:r>
            <a:endParaRPr kumimoji="1" lang="ja-JP" altLang="en-US" dirty="0"/>
          </a:p>
        </p:txBody>
      </p:sp>
      <p:pic>
        <p:nvPicPr>
          <p:cNvPr id="4" name="コンテンツ プレースホルダー 3" descr="スクリーンショット（2012-12-14 14.11.52）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89" r="-512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0969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フェニックス">
  <a:themeElements>
    <a:clrScheme name="Phoenix">
      <a:dk1>
        <a:sysClr val="windowText" lastClr="000000"/>
      </a:dk1>
      <a:lt1>
        <a:sysClr val="window" lastClr="FFFFFF"/>
      </a:lt1>
      <a:dk2>
        <a:srgbClr val="004646"/>
      </a:dk2>
      <a:lt2>
        <a:srgbClr val="E1F0FF"/>
      </a:lt2>
      <a:accent1>
        <a:srgbClr val="50742F"/>
      </a:accent1>
      <a:accent2>
        <a:srgbClr val="268868"/>
      </a:accent2>
      <a:accent3>
        <a:srgbClr val="33BD56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Phoenix">
      <a:majorFont>
        <a:latin typeface="Footlight MT Light"/>
        <a:ea typeface=""/>
        <a:cs typeface=""/>
        <a:font script="Jpan" typeface="ＭＳ Ｐゴシック"/>
        <a:font script="Hang" typeface="맑은 고딕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oudy Old Style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hoenix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atMod val="180000"/>
              </a:schemeClr>
            </a:gs>
            <a:gs pos="50000">
              <a:schemeClr val="phClr">
                <a:tint val="40000"/>
                <a:satMod val="175000"/>
              </a:schemeClr>
            </a:gs>
            <a:gs pos="100000">
              <a:schemeClr val="phClr">
                <a:tint val="65000"/>
                <a:satMod val="180000"/>
              </a:schemeClr>
            </a:gs>
          </a:gsLst>
          <a:lin ang="0" scaled="1"/>
        </a:gradFill>
        <a:gradFill rotWithShape="1">
          <a:gsLst>
            <a:gs pos="0">
              <a:schemeClr val="phClr">
                <a:shade val="38000"/>
                <a:satMod val="150000"/>
              </a:schemeClr>
            </a:gs>
            <a:gs pos="50000">
              <a:schemeClr val="phClr">
                <a:shade val="100000"/>
                <a:satMod val="100000"/>
              </a:schemeClr>
            </a:gs>
            <a:gs pos="100000">
              <a:schemeClr val="phClr">
                <a:shade val="38000"/>
                <a:satMod val="150000"/>
              </a:schemeClr>
            </a:gs>
          </a:gsLst>
          <a:lin ang="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00000"/>
              </a:schemeClr>
            </a:gs>
            <a:gs pos="100000">
              <a:schemeClr val="phClr">
                <a:shade val="15000"/>
                <a:satMod val="300000"/>
              </a:schemeClr>
            </a:gs>
          </a:gsLst>
          <a:path path="circle">
            <a:fillToRect l="10000" t="180000" r="1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tile tx="0" ty="0" sx="50000" sy="5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フェニックス.thmx</Template>
  <TotalTime>268</TotalTime>
  <Words>515</Words>
  <Application>Microsoft Macintosh PowerPoint</Application>
  <PresentationFormat>画面に合わせる (4:3)</PresentationFormat>
  <Paragraphs>72</Paragraphs>
  <Slides>18</Slides>
  <Notes>15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19" baseType="lpstr">
      <vt:lpstr>フェニックス</vt:lpstr>
      <vt:lpstr>地震ハザードマップ</vt:lpstr>
      <vt:lpstr>防災情報の場所</vt:lpstr>
      <vt:lpstr>最もまとまった被害想定</vt:lpstr>
      <vt:lpstr>大阪府の地震被害想定</vt:lpstr>
      <vt:lpstr>国土交通省ハザードマップポータルサイト</vt:lpstr>
      <vt:lpstr>精密基盤標高地図</vt:lpstr>
      <vt:lpstr>地震防災・危険度マップをみる 　　&gt; 深度被害マップ &gt;大阪市</vt:lpstr>
      <vt:lpstr>南海トラフ（東南海・南海地震）の 　　想定震度分布</vt:lpstr>
      <vt:lpstr>同　液状化予測</vt:lpstr>
      <vt:lpstr>計測震度予測（大阪府）</vt:lpstr>
      <vt:lpstr>津波ハザードマップ&gt;大阪市</vt:lpstr>
      <vt:lpstr>大正区</vt:lpstr>
      <vt:lpstr>大正区北半部　東南海・南海地震同時発生M8.6，防潮堤が閉まらない場合，満潮時</vt:lpstr>
      <vt:lpstr>津波</vt:lpstr>
      <vt:lpstr>大正区北半部　内水害本浸水想定総雨量567mm、時間最大雨量93mmの雨（東海豪雨級の豪雨）</vt:lpstr>
      <vt:lpstr>ゼロメートル地帯</vt:lpstr>
      <vt:lpstr>液状化危険度 左:海溝型地震　右:内陸直下地震</vt:lpstr>
      <vt:lpstr>治水地形分類図 大阪西南部大正区付近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地震ハザードマップ</dc:title>
  <dc:creator>木庭 元晴</dc:creator>
  <cp:lastModifiedBy>木庭 元晴</cp:lastModifiedBy>
  <cp:revision>27</cp:revision>
  <dcterms:created xsi:type="dcterms:W3CDTF">2012-12-14T04:40:32Z</dcterms:created>
  <dcterms:modified xsi:type="dcterms:W3CDTF">2012-12-14T09:09:09Z</dcterms:modified>
</cp:coreProperties>
</file>