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5"/>
  </p:notesMasterIdLst>
  <p:handoutMasterIdLst>
    <p:handoutMasterId r:id="rId46"/>
  </p:handoutMasterIdLst>
  <p:sldIdLst>
    <p:sldId id="256" r:id="rId2"/>
    <p:sldId id="272" r:id="rId3"/>
    <p:sldId id="260" r:id="rId4"/>
    <p:sldId id="273" r:id="rId5"/>
    <p:sldId id="274" r:id="rId6"/>
    <p:sldId id="275" r:id="rId7"/>
    <p:sldId id="269" r:id="rId8"/>
    <p:sldId id="276" r:id="rId9"/>
    <p:sldId id="308" r:id="rId10"/>
    <p:sldId id="309" r:id="rId11"/>
    <p:sldId id="310" r:id="rId12"/>
    <p:sldId id="277" r:id="rId13"/>
    <p:sldId id="264" r:id="rId14"/>
    <p:sldId id="270" r:id="rId15"/>
    <p:sldId id="271" r:id="rId16"/>
    <p:sldId id="278" r:id="rId17"/>
    <p:sldId id="279" r:id="rId18"/>
    <p:sldId id="280" r:id="rId19"/>
    <p:sldId id="284" r:id="rId20"/>
    <p:sldId id="281" r:id="rId21"/>
    <p:sldId id="282" r:id="rId22"/>
    <p:sldId id="283" r:id="rId23"/>
    <p:sldId id="265" r:id="rId24"/>
    <p:sldId id="286" r:id="rId25"/>
    <p:sldId id="311" r:id="rId26"/>
    <p:sldId id="285" r:id="rId27"/>
    <p:sldId id="306" r:id="rId28"/>
    <p:sldId id="300" r:id="rId29"/>
    <p:sldId id="304" r:id="rId30"/>
    <p:sldId id="301" r:id="rId31"/>
    <p:sldId id="302" r:id="rId32"/>
    <p:sldId id="303" r:id="rId33"/>
    <p:sldId id="288" r:id="rId34"/>
    <p:sldId id="289" r:id="rId35"/>
    <p:sldId id="290" r:id="rId36"/>
    <p:sldId id="291" r:id="rId37"/>
    <p:sldId id="292" r:id="rId38"/>
    <p:sldId id="293" r:id="rId39"/>
    <p:sldId id="294" r:id="rId40"/>
    <p:sldId id="296" r:id="rId41"/>
    <p:sldId id="298" r:id="rId42"/>
    <p:sldId id="299" r:id="rId43"/>
    <p:sldId id="307" r:id="rId4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00" d="100"/>
          <a:sy n="100" d="100"/>
        </p:scale>
        <p:origin x="-688"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04"/>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B99C2B-1035-2447-92ED-FF5EA3BB2372}" type="datetimeFigureOut">
              <a:rPr lang="ja-JP" altLang="en-US" smtClean="0"/>
              <a:pPr/>
              <a:t>13/05/02</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34BE50-A058-2F4D-BE67-CC9B7D0E0E70}" type="slidenum">
              <a:rPr lang="ja-JP" altLang="en-US" smtClean="0"/>
              <a:pPr/>
              <a:t>‹#›</a:t>
            </a:fld>
            <a:endParaRPr lang="ja-JP" altLang="en-US"/>
          </a:p>
        </p:txBody>
      </p:sp>
    </p:spTree>
    <p:extLst>
      <p:ext uri="{BB962C8B-B14F-4D97-AF65-F5344CB8AC3E}">
        <p14:creationId xmlns:p14="http://schemas.microsoft.com/office/powerpoint/2010/main" val="4049896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E324C1-48D8-A545-BB6D-84E53962D391}" type="datetimeFigureOut">
              <a:rPr lang="ja-JP" altLang="en-US" smtClean="0"/>
              <a:pPr/>
              <a:t>13/05/02</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906BC-AF19-DE45-93C3-AF4769F8FA79}" type="slidenum">
              <a:rPr lang="ja-JP" altLang="en-US" smtClean="0"/>
              <a:pPr/>
              <a:t>‹#›</a:t>
            </a:fld>
            <a:endParaRPr lang="ja-JP" altLang="en-US"/>
          </a:p>
        </p:txBody>
      </p:sp>
    </p:spTree>
    <p:extLst>
      <p:ext uri="{BB962C8B-B14F-4D97-AF65-F5344CB8AC3E}">
        <p14:creationId xmlns:p14="http://schemas.microsoft.com/office/powerpoint/2010/main" val="3010030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a:t>
            </a:r>
            <a:r>
              <a:rPr kumimoji="1" lang="en-US" altLang="ja-JP" dirty="0" err="1" smtClean="0"/>
              <a:t>www.env.go.jp</a:t>
            </a:r>
            <a:r>
              <a:rPr kumimoji="1" lang="en-US" altLang="ja-JP" dirty="0" smtClean="0"/>
              <a:t>/earth/</a:t>
            </a:r>
            <a:r>
              <a:rPr kumimoji="1" lang="en-US" altLang="ja-JP" dirty="0" err="1" smtClean="0"/>
              <a:t>ondanka</a:t>
            </a:r>
            <a:r>
              <a:rPr kumimoji="1" lang="en-US" altLang="ja-JP" dirty="0" smtClean="0"/>
              <a:t>/</a:t>
            </a:r>
            <a:r>
              <a:rPr kumimoji="1" lang="en-US" altLang="ja-JP" dirty="0" err="1" smtClean="0"/>
              <a:t>ghg</a:t>
            </a:r>
            <a:r>
              <a:rPr kumimoji="1" lang="en-US" altLang="ja-JP" dirty="0" smtClean="0"/>
              <a:t>/2011gaiyo.pdf</a:t>
            </a:r>
            <a:endParaRPr kumimoji="1" lang="ja-JP" altLang="en-US" dirty="0"/>
          </a:p>
        </p:txBody>
      </p:sp>
      <p:sp>
        <p:nvSpPr>
          <p:cNvPr id="4" name="スライド番号プレースホルダー 3"/>
          <p:cNvSpPr>
            <a:spLocks noGrp="1"/>
          </p:cNvSpPr>
          <p:nvPr>
            <p:ph type="sldNum" sz="quarter" idx="10"/>
          </p:nvPr>
        </p:nvSpPr>
        <p:spPr/>
        <p:txBody>
          <a:bodyPr/>
          <a:lstStyle/>
          <a:p>
            <a:fld id="{432906BC-AF19-DE45-93C3-AF4769F8FA79}" type="slidenum">
              <a:rPr lang="ja-JP" altLang="en-US" smtClean="0"/>
              <a:pPr/>
              <a:t>9</a:t>
            </a:fld>
            <a:endParaRPr lang="ja-JP" altLang="en-US"/>
          </a:p>
        </p:txBody>
      </p:sp>
    </p:spTree>
    <p:extLst>
      <p:ext uri="{BB962C8B-B14F-4D97-AF65-F5344CB8AC3E}">
        <p14:creationId xmlns:p14="http://schemas.microsoft.com/office/powerpoint/2010/main" val="270923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a:t>
            </a:r>
            <a:r>
              <a:rPr kumimoji="1" lang="en-US" altLang="ja-JP" dirty="0" err="1" smtClean="0"/>
              <a:t>www.sankeibiz.jp</a:t>
            </a:r>
            <a:r>
              <a:rPr kumimoji="1" lang="en-US" altLang="ja-JP" dirty="0" smtClean="0"/>
              <a:t>/macro/news/130411/mcb1304110503005-n1.htm</a:t>
            </a:r>
            <a:endParaRPr kumimoji="1" lang="ja-JP" altLang="en-US" dirty="0"/>
          </a:p>
        </p:txBody>
      </p:sp>
      <p:sp>
        <p:nvSpPr>
          <p:cNvPr id="4" name="スライド番号プレースホルダー 3"/>
          <p:cNvSpPr>
            <a:spLocks noGrp="1"/>
          </p:cNvSpPr>
          <p:nvPr>
            <p:ph type="sldNum" sz="quarter" idx="10"/>
          </p:nvPr>
        </p:nvSpPr>
        <p:spPr/>
        <p:txBody>
          <a:bodyPr/>
          <a:lstStyle/>
          <a:p>
            <a:fld id="{432906BC-AF19-DE45-93C3-AF4769F8FA79}" type="slidenum">
              <a:rPr lang="ja-JP" altLang="en-US" smtClean="0"/>
              <a:pPr/>
              <a:t>25</a:t>
            </a:fld>
            <a:endParaRPr lang="ja-JP" altLang="en-US"/>
          </a:p>
        </p:txBody>
      </p:sp>
    </p:spTree>
    <p:extLst>
      <p:ext uri="{BB962C8B-B14F-4D97-AF65-F5344CB8AC3E}">
        <p14:creationId xmlns:p14="http://schemas.microsoft.com/office/powerpoint/2010/main" val="3545519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a:t>
            </a:r>
            <a:r>
              <a:rPr kumimoji="1" lang="en-US" altLang="ja-JP" dirty="0" err="1" smtClean="0"/>
              <a:t>sankei.jp.msn.com</a:t>
            </a:r>
            <a:r>
              <a:rPr kumimoji="1" lang="en-US" altLang="ja-JP" dirty="0" smtClean="0"/>
              <a:t>/politics/news/120106/plc12010608250007-n1.htm</a:t>
            </a:r>
            <a:endParaRPr kumimoji="1" lang="ja-JP" altLang="en-US" dirty="0"/>
          </a:p>
        </p:txBody>
      </p:sp>
      <p:sp>
        <p:nvSpPr>
          <p:cNvPr id="4" name="スライド番号プレースホルダー 3"/>
          <p:cNvSpPr>
            <a:spLocks noGrp="1"/>
          </p:cNvSpPr>
          <p:nvPr>
            <p:ph type="sldNum" sz="quarter" idx="10"/>
          </p:nvPr>
        </p:nvSpPr>
        <p:spPr/>
        <p:txBody>
          <a:bodyPr/>
          <a:lstStyle/>
          <a:p>
            <a:fld id="{432906BC-AF19-DE45-93C3-AF4769F8FA79}" type="slidenum">
              <a:rPr lang="ja-JP" altLang="en-US" smtClean="0"/>
              <a:pPr/>
              <a:t>43</a:t>
            </a:fld>
            <a:endParaRPr lang="ja-JP" altLang="en-US"/>
          </a:p>
        </p:txBody>
      </p:sp>
    </p:spTree>
    <p:extLst>
      <p:ext uri="{BB962C8B-B14F-4D97-AF65-F5344CB8AC3E}">
        <p14:creationId xmlns:p14="http://schemas.microsoft.com/office/powerpoint/2010/main" val="126971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ja-JP" altLang="en-US" smtClean="0"/>
              <a:t>マスタ タイトルの書式設定</a:t>
            </a:r>
            <a:endParaRPr/>
          </a:p>
        </p:txBody>
      </p:sp>
      <p:sp>
        <p:nvSpPr>
          <p:cNvPr id="3" name="Subtitle 2"/>
          <p:cNvSpPr>
            <a:spLocks noGrp="1"/>
          </p:cNvSpPr>
          <p:nvPr>
            <p:ph type="subTitle" idx="1"/>
          </p:nvPr>
        </p:nvSpPr>
        <p:spPr>
          <a:xfrm>
            <a:off x="306388" y="3505200"/>
            <a:ext cx="4683050" cy="1344706"/>
          </a:xfrm>
        </p:spPr>
        <p:txBody>
          <a:bodyPr anchor="b" anchorCtr="0">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a:p>
        </p:txBody>
      </p:sp>
      <p:sp>
        <p:nvSpPr>
          <p:cNvPr id="4" name="Date Placeholder 3"/>
          <p:cNvSpPr>
            <a:spLocks noGrp="1"/>
          </p:cNvSpPr>
          <p:nvPr>
            <p:ph type="dt" sz="half" idx="10"/>
          </p:nvPr>
        </p:nvSpPr>
        <p:spPr>
          <a:xfrm>
            <a:off x="457200" y="6275294"/>
            <a:ext cx="1600200" cy="365125"/>
          </a:xfrm>
        </p:spPr>
        <p:txBody>
          <a:bodyPr/>
          <a:lstStyle>
            <a:lvl1pPr>
              <a:defRPr sz="1100">
                <a:solidFill>
                  <a:schemeClr val="tx2"/>
                </a:solidFill>
              </a:defRPr>
            </a:lvl1pPr>
          </a:lstStyle>
          <a:p>
            <a:fld id="{E99057C1-CC95-9642-A452-73E38D4B7647}" type="datetime1">
              <a:rPr lang="ja-JP" altLang="en-US" smtClean="0"/>
              <a:pPr/>
              <a:t>13/05/02</a:t>
            </a:fld>
            <a:endParaRPr lang="ja-JP" altLang="en-US"/>
          </a:p>
        </p:txBody>
      </p:sp>
      <p:sp>
        <p:nvSpPr>
          <p:cNvPr id="5" name="Footer Placeholder 4"/>
          <p:cNvSpPr>
            <a:spLocks noGrp="1"/>
          </p:cNvSpPr>
          <p:nvPr>
            <p:ph type="ftr" sz="quarter" idx="11"/>
          </p:nvPr>
        </p:nvSpPr>
        <p:spPr>
          <a:xfrm>
            <a:off x="2209800" y="6275294"/>
            <a:ext cx="5638800" cy="365125"/>
          </a:xfrm>
        </p:spPr>
        <p:txBody>
          <a:bodyPr/>
          <a:lstStyle>
            <a:lvl1pPr algn="l">
              <a:defRPr sz="1100">
                <a:solidFill>
                  <a:schemeClr val="tx2"/>
                </a:solidFill>
              </a:defRPr>
            </a:lvl1pPr>
          </a:lstStyle>
          <a:p>
            <a:r>
              <a:rPr lang="ja-JP" altLang="en-US" smtClean="0"/>
              <a:t>第１章　地球環境問題とはなにか</a:t>
            </a:r>
            <a:endParaRPr lang="ja-JP" altLang="en-US"/>
          </a:p>
        </p:txBody>
      </p:sp>
      <p:sp>
        <p:nvSpPr>
          <p:cNvPr id="6" name="Slide Number Placeholder 5"/>
          <p:cNvSpPr>
            <a:spLocks noGrp="1"/>
          </p:cNvSpPr>
          <p:nvPr>
            <p:ph type="sldNum" sz="quarter" idx="12"/>
          </p:nvPr>
        </p:nvSpPr>
        <p:spPr>
          <a:xfrm>
            <a:off x="8077200" y="6275294"/>
            <a:ext cx="609600" cy="365125"/>
          </a:xfrm>
        </p:spPr>
        <p:txBody>
          <a:bodyPr/>
          <a:lstStyle>
            <a:lvl1pPr>
              <a:defRPr sz="1400">
                <a:solidFill>
                  <a:schemeClr val="tx2"/>
                </a:solidFill>
              </a:defRPr>
            </a:lvl1pPr>
          </a:lstStyle>
          <a:p>
            <a:fld id="{BC49E7F1-1F32-BF4F-B5E0-ED48D217697F}"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ja-JP" altLang="en-US" smtClean="0"/>
              <a:t>マスタ タイトルの書式設定</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p:txBody>
          <a:bodyPr/>
          <a:lstStyle/>
          <a:p>
            <a:fld id="{A47747A9-6ADA-434A-AEE1-F9AE98AE7D5E}" type="datetime1">
              <a:rPr lang="ja-JP" altLang="en-US" smtClean="0"/>
              <a:pPr/>
              <a:t>13/05/02</a:t>
            </a:fld>
            <a:endParaRPr lang="ja-JP" altLang="en-US"/>
          </a:p>
        </p:txBody>
      </p:sp>
      <p:sp>
        <p:nvSpPr>
          <p:cNvPr id="6" name="Footer Placeholder 5"/>
          <p:cNvSpPr>
            <a:spLocks noGrp="1"/>
          </p:cNvSpPr>
          <p:nvPr>
            <p:ph type="ftr" sz="quarter" idx="11"/>
          </p:nvPr>
        </p:nvSpPr>
        <p:spPr/>
        <p:txBody>
          <a:bodyPr/>
          <a:lstStyle/>
          <a:p>
            <a:r>
              <a:rPr lang="ja-JP" altLang="en-US" smtClean="0"/>
              <a:t>第１章　地球環境問題とはなにか</a:t>
            </a:r>
            <a:endParaRPr lang="ja-JP" altLang="en-US"/>
          </a:p>
        </p:txBody>
      </p:sp>
      <p:sp>
        <p:nvSpPr>
          <p:cNvPr id="7" name="Slide Number Placeholder 6"/>
          <p:cNvSpPr>
            <a:spLocks noGrp="1"/>
          </p:cNvSpPr>
          <p:nvPr>
            <p:ph type="sldNum" sz="quarter" idx="12"/>
          </p:nvPr>
        </p:nvSpPr>
        <p:spPr/>
        <p:txBody>
          <a:bodyPr/>
          <a:lstStyle/>
          <a:p>
            <a:fld id="{BC49E7F1-1F32-BF4F-B5E0-ED48D217697F}"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の上に図">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ja-JP" altLang="en-US" smtClean="0"/>
              <a:t>マスタ タイトルの書式設定</a:t>
            </a:r>
            <a:endParaRPr/>
          </a:p>
        </p:txBody>
      </p:sp>
      <p:sp>
        <p:nvSpPr>
          <p:cNvPr id="3" name="Date Placeholder 2"/>
          <p:cNvSpPr>
            <a:spLocks noGrp="1"/>
          </p:cNvSpPr>
          <p:nvPr>
            <p:ph type="dt" sz="half" idx="10"/>
          </p:nvPr>
        </p:nvSpPr>
        <p:spPr/>
        <p:txBody>
          <a:bodyPr/>
          <a:lstStyle/>
          <a:p>
            <a:fld id="{7003D1A6-0876-954D-9C64-C5A1E28A7804}" type="datetime1">
              <a:rPr lang="ja-JP" altLang="en-US" smtClean="0"/>
              <a:pPr/>
              <a:t>13/05/02</a:t>
            </a:fld>
            <a:endParaRPr lang="ja-JP" altLang="en-US"/>
          </a:p>
        </p:txBody>
      </p:sp>
      <p:sp>
        <p:nvSpPr>
          <p:cNvPr id="4" name="Footer Placeholder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Slide Number Placeholder 4"/>
          <p:cNvSpPr>
            <a:spLocks noGrp="1"/>
          </p:cNvSpPr>
          <p:nvPr>
            <p:ph type="sldNum" sz="quarter" idx="12"/>
          </p:nvPr>
        </p:nvSpPr>
        <p:spPr/>
        <p:txBody>
          <a:bodyPr/>
          <a:lstStyle/>
          <a:p>
            <a:fld id="{BC49E7F1-1F32-BF4F-B5E0-ED48D217697F}" type="slidenum">
              <a:rPr lang="ja-JP" altLang="en-US" smtClean="0"/>
              <a:pPr/>
              <a:t>‹#›</a:t>
            </a:fld>
            <a:endParaRPr lang="ja-JP" alt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タイトル付き 2 つの図">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a:p>
        </p:txBody>
      </p:sp>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ja-JP" altLang="en-US" smtClean="0"/>
              <a:t>マスタ タイトルの書式設定</a:t>
            </a:r>
            <a:endParaRPr/>
          </a:p>
        </p:txBody>
      </p:sp>
      <p:sp>
        <p:nvSpPr>
          <p:cNvPr id="3" name="Date Placeholder 2"/>
          <p:cNvSpPr>
            <a:spLocks noGrp="1"/>
          </p:cNvSpPr>
          <p:nvPr>
            <p:ph type="dt" sz="half" idx="10"/>
          </p:nvPr>
        </p:nvSpPr>
        <p:spPr/>
        <p:txBody>
          <a:bodyPr/>
          <a:lstStyle/>
          <a:p>
            <a:fld id="{7003D1A6-0876-954D-9C64-C5A1E28A7804}" type="datetime1">
              <a:rPr lang="ja-JP" altLang="en-US" smtClean="0"/>
              <a:pPr/>
              <a:t>13/05/02</a:t>
            </a:fld>
            <a:endParaRPr lang="ja-JP" altLang="en-US"/>
          </a:p>
        </p:txBody>
      </p:sp>
      <p:sp>
        <p:nvSpPr>
          <p:cNvPr id="4" name="Footer Placeholder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Slide Number Placeholder 4"/>
          <p:cNvSpPr>
            <a:spLocks noGrp="1"/>
          </p:cNvSpPr>
          <p:nvPr>
            <p:ph type="sldNum" sz="quarter" idx="12"/>
          </p:nvPr>
        </p:nvSpPr>
        <p:spPr/>
        <p:txBody>
          <a:bodyPr/>
          <a:lstStyle/>
          <a:p>
            <a:fld id="{BC49E7F1-1F32-BF4F-B5E0-ED48D217697F}" type="slidenum">
              <a:rPr lang="ja-JP" altLang="en-US" smtClean="0"/>
              <a:pPr/>
              <a:t>‹#›</a:t>
            </a:fld>
            <a:endParaRPr lang="ja-JP" alt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ja-JP" altLang="en-US" smtClean="0"/>
              <a:t>マスタ タイトルの書式設定</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p>
            <a:fld id="{D52C0F73-E8E1-414C-BBD6-C145393BC53B}" type="datetime1">
              <a:rPr lang="ja-JP" altLang="en-US" smtClean="0"/>
              <a:pPr/>
              <a:t>13/05/02</a:t>
            </a:fld>
            <a:endParaRPr lang="ja-JP" altLang="en-US"/>
          </a:p>
        </p:txBody>
      </p:sp>
      <p:sp>
        <p:nvSpPr>
          <p:cNvPr id="5" name="Footer Placeholder 4"/>
          <p:cNvSpPr>
            <a:spLocks noGrp="1"/>
          </p:cNvSpPr>
          <p:nvPr>
            <p:ph type="ftr" sz="quarter" idx="11"/>
          </p:nvPr>
        </p:nvSpPr>
        <p:spPr/>
        <p:txBody>
          <a:bodyPr/>
          <a:lstStyle/>
          <a:p>
            <a:r>
              <a:rPr lang="ja-JP" altLang="en-US" smtClean="0"/>
              <a:t>第１章　地球環境問題とはなにか</a:t>
            </a:r>
            <a:endParaRPr lang="ja-JP" altLang="en-US"/>
          </a:p>
        </p:txBody>
      </p:sp>
      <p:sp>
        <p:nvSpPr>
          <p:cNvPr id="6" name="Slide Number Placeholder 5"/>
          <p:cNvSpPr>
            <a:spLocks noGrp="1"/>
          </p:cNvSpPr>
          <p:nvPr>
            <p:ph type="sldNum" sz="quarter" idx="12"/>
          </p:nvPr>
        </p:nvSpPr>
        <p:spPr/>
        <p:txBody>
          <a:bodyPr/>
          <a:lstStyle/>
          <a:p>
            <a:fld id="{BC49E7F1-1F32-BF4F-B5E0-ED48D217697F}" type="slidenum">
              <a:rPr lang="ja-JP" altLang="en-US" smtClean="0"/>
              <a:pPr/>
              <a: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ja-JP" altLang="en-US" smtClean="0"/>
              <a:t>マスタ タイトルの書式設定</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p>
            <a:fld id="{4D650BEF-958B-6444-98C2-743178E7FEBD}" type="datetime1">
              <a:rPr lang="ja-JP" altLang="en-US" smtClean="0"/>
              <a:pPr/>
              <a:t>13/05/02</a:t>
            </a:fld>
            <a:endParaRPr lang="ja-JP" altLang="en-US"/>
          </a:p>
        </p:txBody>
      </p:sp>
      <p:sp>
        <p:nvSpPr>
          <p:cNvPr id="5" name="Footer Placeholder 4"/>
          <p:cNvSpPr>
            <a:spLocks noGrp="1"/>
          </p:cNvSpPr>
          <p:nvPr>
            <p:ph type="ftr" sz="quarter" idx="11"/>
          </p:nvPr>
        </p:nvSpPr>
        <p:spPr/>
        <p:txBody>
          <a:bodyPr/>
          <a:lstStyle/>
          <a:p>
            <a:r>
              <a:rPr lang="ja-JP" altLang="en-US" smtClean="0"/>
              <a:t>第１章　地球環境問題とはなにか</a:t>
            </a:r>
            <a:endParaRPr lang="ja-JP" altLang="en-US"/>
          </a:p>
        </p:txBody>
      </p:sp>
      <p:sp>
        <p:nvSpPr>
          <p:cNvPr id="6" name="Slide Number Placeholder 5"/>
          <p:cNvSpPr>
            <a:spLocks noGrp="1"/>
          </p:cNvSpPr>
          <p:nvPr>
            <p:ph type="sldNum" sz="quarter" idx="12"/>
          </p:nvPr>
        </p:nvSpPr>
        <p:spPr/>
        <p:txBody>
          <a:bodyPr/>
          <a:lstStyle/>
          <a:p>
            <a:fld id="{BC49E7F1-1F32-BF4F-B5E0-ED48D217697F}"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p>
            <a:fld id="{D7BE250F-B540-6F48-B967-4ABF87D8AD1F}" type="datetime1">
              <a:rPr lang="ja-JP" altLang="en-US" smtClean="0"/>
              <a:pPr/>
              <a:t>13/05/02</a:t>
            </a:fld>
            <a:endParaRPr lang="ja-JP" altLang="en-US"/>
          </a:p>
        </p:txBody>
      </p:sp>
      <p:sp>
        <p:nvSpPr>
          <p:cNvPr id="5" name="Footer Placeholder 4"/>
          <p:cNvSpPr>
            <a:spLocks noGrp="1"/>
          </p:cNvSpPr>
          <p:nvPr>
            <p:ph type="ftr" sz="quarter" idx="11"/>
          </p:nvPr>
        </p:nvSpPr>
        <p:spPr/>
        <p:txBody>
          <a:bodyPr/>
          <a:lstStyle/>
          <a:p>
            <a:r>
              <a:rPr lang="ja-JP" altLang="en-US" smtClean="0"/>
              <a:t>第１章　地球環境問題とはなにか</a:t>
            </a:r>
            <a:endParaRPr lang="ja-JP" altLang="en-US"/>
          </a:p>
        </p:txBody>
      </p:sp>
      <p:sp>
        <p:nvSpPr>
          <p:cNvPr id="6" name="Slide Number Placeholder 5"/>
          <p:cNvSpPr>
            <a:spLocks noGrp="1"/>
          </p:cNvSpPr>
          <p:nvPr>
            <p:ph type="sldNum" sz="quarter" idx="12"/>
          </p:nvPr>
        </p:nvSpPr>
        <p:spPr/>
        <p:txBody>
          <a:bodyPr/>
          <a:lstStyle/>
          <a:p>
            <a:fld id="{BC49E7F1-1F32-BF4F-B5E0-ED48D217697F}"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ja-JP" altLang="en-US" smtClean="0"/>
              <a:t>マスタ タイトルの書式設定</a:t>
            </a:r>
            <a:endParaRPr/>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図付きセクション">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ja-JP" altLang="en-US" smtClean="0"/>
              <a:t>マスタ タイトルの書式設定</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ja-JP" altLang="en-US" smtClean="0"/>
              <a:t>マスタ タイトルの書式設定</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5" name="Date Placeholder 4"/>
          <p:cNvSpPr>
            <a:spLocks noGrp="1"/>
          </p:cNvSpPr>
          <p:nvPr>
            <p:ph type="dt" sz="half" idx="10"/>
          </p:nvPr>
        </p:nvSpPr>
        <p:spPr/>
        <p:txBody>
          <a:bodyPr/>
          <a:lstStyle/>
          <a:p>
            <a:fld id="{F6AD38FA-176E-F34E-8783-D1391B1155F5}" type="datetime1">
              <a:rPr lang="ja-JP" altLang="en-US" smtClean="0"/>
              <a:pPr/>
              <a:t>13/05/02</a:t>
            </a:fld>
            <a:endParaRPr lang="ja-JP" altLang="en-US"/>
          </a:p>
        </p:txBody>
      </p:sp>
      <p:sp>
        <p:nvSpPr>
          <p:cNvPr id="6" name="Footer Placeholder 5"/>
          <p:cNvSpPr>
            <a:spLocks noGrp="1"/>
          </p:cNvSpPr>
          <p:nvPr>
            <p:ph type="ftr" sz="quarter" idx="11"/>
          </p:nvPr>
        </p:nvSpPr>
        <p:spPr/>
        <p:txBody>
          <a:bodyPr/>
          <a:lstStyle/>
          <a:p>
            <a:r>
              <a:rPr lang="ja-JP" altLang="en-US" smtClean="0"/>
              <a:t>第１章　地球環境問題とはなにか</a:t>
            </a:r>
            <a:endParaRPr lang="ja-JP" altLang="en-US"/>
          </a:p>
        </p:txBody>
      </p:sp>
      <p:sp>
        <p:nvSpPr>
          <p:cNvPr id="7" name="Slide Number Placeholder 6"/>
          <p:cNvSpPr>
            <a:spLocks noGrp="1"/>
          </p:cNvSpPr>
          <p:nvPr>
            <p:ph type="sldNum" sz="quarter" idx="12"/>
          </p:nvPr>
        </p:nvSpPr>
        <p:spPr/>
        <p:txBody>
          <a:bodyPr/>
          <a:lstStyle/>
          <a:p>
            <a:fld id="{BC49E7F1-1F32-BF4F-B5E0-ED48D217697F}"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12775" y="582706"/>
            <a:ext cx="7918450" cy="788894"/>
          </a:xfrm>
        </p:spPr>
        <p:txBody>
          <a:bodyPr>
            <a:noAutofit/>
          </a:bodyPr>
          <a:lstStyle>
            <a:lvl1pPr>
              <a:defRPr/>
            </a:lvl1pPr>
          </a:lstStyle>
          <a:p>
            <a:r>
              <a:rPr lang="ja-JP" altLang="en-US" smtClean="0"/>
              <a:t>マスタ タイトルの書式設定</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7" name="Date Placeholder 6"/>
          <p:cNvSpPr>
            <a:spLocks noGrp="1"/>
          </p:cNvSpPr>
          <p:nvPr>
            <p:ph type="dt" sz="half" idx="10"/>
          </p:nvPr>
        </p:nvSpPr>
        <p:spPr/>
        <p:txBody>
          <a:bodyPr/>
          <a:lstStyle/>
          <a:p>
            <a:fld id="{05CC4677-996C-DC44-AD9F-3DADCFB29D33}" type="datetime1">
              <a:rPr lang="ja-JP" altLang="en-US" smtClean="0"/>
              <a:pPr/>
              <a:t>13/05/02</a:t>
            </a:fld>
            <a:endParaRPr lang="ja-JP" altLang="en-US"/>
          </a:p>
        </p:txBody>
      </p:sp>
      <p:sp>
        <p:nvSpPr>
          <p:cNvPr id="8" name="Footer Placeholder 7"/>
          <p:cNvSpPr>
            <a:spLocks noGrp="1"/>
          </p:cNvSpPr>
          <p:nvPr>
            <p:ph type="ftr" sz="quarter" idx="11"/>
          </p:nvPr>
        </p:nvSpPr>
        <p:spPr/>
        <p:txBody>
          <a:bodyPr/>
          <a:lstStyle/>
          <a:p>
            <a:r>
              <a:rPr lang="ja-JP" altLang="en-US" smtClean="0"/>
              <a:t>第１章　地球環境問題とはなにか</a:t>
            </a:r>
            <a:endParaRPr lang="ja-JP" altLang="en-US"/>
          </a:p>
        </p:txBody>
      </p:sp>
      <p:sp>
        <p:nvSpPr>
          <p:cNvPr id="9" name="Slide Number Placeholder 8"/>
          <p:cNvSpPr>
            <a:spLocks noGrp="1"/>
          </p:cNvSpPr>
          <p:nvPr>
            <p:ph type="sldNum" sz="quarter" idx="12"/>
          </p:nvPr>
        </p:nvSpPr>
        <p:spPr/>
        <p:txBody>
          <a:bodyPr/>
          <a:lstStyle/>
          <a:p>
            <a:fld id="{BC49E7F1-1F32-BF4F-B5E0-ED48D217697F}" type="slidenum">
              <a:rPr lang="ja-JP" altLang="en-US" smtClean="0"/>
              <a:pPr/>
              <a:t>‹#›</a:t>
            </a:fld>
            <a:endParaRPr lang="ja-JP" altLang="en-US"/>
          </a:p>
        </p:txBody>
      </p:sp>
      <p:sp>
        <p:nvSpPr>
          <p:cNvPr id="12" name="Rectangle 11"/>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Date Placeholder 2"/>
          <p:cNvSpPr>
            <a:spLocks noGrp="1"/>
          </p:cNvSpPr>
          <p:nvPr>
            <p:ph type="dt" sz="half" idx="10"/>
          </p:nvPr>
        </p:nvSpPr>
        <p:spPr/>
        <p:txBody>
          <a:bodyPr/>
          <a:lstStyle/>
          <a:p>
            <a:fld id="{C78F0467-C1BE-F84C-8E6D-5EB14A23FC08}" type="datetime1">
              <a:rPr lang="ja-JP" altLang="en-US" smtClean="0"/>
              <a:pPr/>
              <a:t>13/05/02</a:t>
            </a:fld>
            <a:endParaRPr lang="ja-JP" altLang="en-US"/>
          </a:p>
        </p:txBody>
      </p:sp>
      <p:sp>
        <p:nvSpPr>
          <p:cNvPr id="4" name="Footer Placeholder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Slide Number Placeholder 4"/>
          <p:cNvSpPr>
            <a:spLocks noGrp="1"/>
          </p:cNvSpPr>
          <p:nvPr>
            <p:ph type="sldNum" sz="quarter" idx="12"/>
          </p:nvPr>
        </p:nvSpPr>
        <p:spPr/>
        <p:txBody>
          <a:bodyPr/>
          <a:lstStyle/>
          <a:p>
            <a:fld id="{BC49E7F1-1F32-BF4F-B5E0-ED48D217697F}"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E0F7C-50F5-A949-B5AA-9A3044324DDB}" type="datetime1">
              <a:rPr lang="ja-JP" altLang="en-US" smtClean="0"/>
              <a:pPr/>
              <a:t>13/05/02</a:t>
            </a:fld>
            <a:endParaRPr lang="ja-JP" altLang="en-US"/>
          </a:p>
        </p:txBody>
      </p:sp>
      <p:sp>
        <p:nvSpPr>
          <p:cNvPr id="3" name="Footer Placeholder 2"/>
          <p:cNvSpPr>
            <a:spLocks noGrp="1"/>
          </p:cNvSpPr>
          <p:nvPr>
            <p:ph type="ftr" sz="quarter" idx="11"/>
          </p:nvPr>
        </p:nvSpPr>
        <p:spPr/>
        <p:txBody>
          <a:bodyPr/>
          <a:lstStyle/>
          <a:p>
            <a:r>
              <a:rPr lang="ja-JP" altLang="en-US" smtClean="0"/>
              <a:t>第１章　地球環境問題とはなにか</a:t>
            </a:r>
            <a:endParaRPr lang="ja-JP" altLang="en-US"/>
          </a:p>
        </p:txBody>
      </p:sp>
      <p:sp>
        <p:nvSpPr>
          <p:cNvPr id="4" name="Slide Number Placeholder 3"/>
          <p:cNvSpPr>
            <a:spLocks noGrp="1"/>
          </p:cNvSpPr>
          <p:nvPr>
            <p:ph type="sldNum" sz="quarter" idx="12"/>
          </p:nvPr>
        </p:nvSpPr>
        <p:spPr/>
        <p:txBody>
          <a:bodyPr/>
          <a:lstStyle/>
          <a:p>
            <a:fld id="{BC49E7F1-1F32-BF4F-B5E0-ED48D217697F}"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ja-JP" altLang="en-US" smtClean="0"/>
              <a:t>マスタ タイトルの書式設定</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p:txBody>
          <a:bodyPr/>
          <a:lstStyle/>
          <a:p>
            <a:fld id="{44507DD3-32B3-8747-9980-BBE55112B464}" type="datetime1">
              <a:rPr lang="ja-JP" altLang="en-US" smtClean="0"/>
              <a:pPr/>
              <a:t>13/05/02</a:t>
            </a:fld>
            <a:endParaRPr lang="ja-JP" altLang="en-US"/>
          </a:p>
        </p:txBody>
      </p:sp>
      <p:sp>
        <p:nvSpPr>
          <p:cNvPr id="6" name="Footer Placeholder 5"/>
          <p:cNvSpPr>
            <a:spLocks noGrp="1"/>
          </p:cNvSpPr>
          <p:nvPr>
            <p:ph type="ftr" sz="quarter" idx="11"/>
          </p:nvPr>
        </p:nvSpPr>
        <p:spPr/>
        <p:txBody>
          <a:bodyPr/>
          <a:lstStyle/>
          <a:p>
            <a:r>
              <a:rPr lang="ja-JP" altLang="en-US" smtClean="0"/>
              <a:t>第１章　地球環境問題とはなにか</a:t>
            </a:r>
            <a:endParaRPr lang="ja-JP" altLang="en-US"/>
          </a:p>
        </p:txBody>
      </p:sp>
      <p:sp>
        <p:nvSpPr>
          <p:cNvPr id="7" name="Slide Number Placeholder 6"/>
          <p:cNvSpPr>
            <a:spLocks noGrp="1"/>
          </p:cNvSpPr>
          <p:nvPr>
            <p:ph type="sldNum" sz="quarter" idx="12"/>
          </p:nvPr>
        </p:nvSpPr>
        <p:spPr/>
        <p:txBody>
          <a:bodyPr/>
          <a:lstStyle/>
          <a:p>
            <a:fld id="{BC49E7F1-1F32-BF4F-B5E0-ED48D217697F}"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775" y="582706"/>
            <a:ext cx="7918450" cy="788894"/>
          </a:xfrm>
          <a:prstGeom prst="rect">
            <a:avLst/>
          </a:prstGeom>
        </p:spPr>
        <p:txBody>
          <a:bodyPr vert="horz" lIns="91440" tIns="45720" rIns="91440" bIns="45720" rtlCol="0" anchor="t" anchorCtr="0">
            <a:normAutofit/>
          </a:bodyPr>
          <a:lstStyle/>
          <a:p>
            <a:r>
              <a:rPr lang="ja-JP" altLang="en-US" smtClean="0"/>
              <a:t>マスタ タイトルの書式設定</a:t>
            </a:r>
            <a:endParaRPr/>
          </a:p>
        </p:txBody>
      </p:sp>
      <p:sp>
        <p:nvSpPr>
          <p:cNvPr id="3" name="Text Placeholder 2"/>
          <p:cNvSpPr>
            <a:spLocks noGrp="1"/>
          </p:cNvSpPr>
          <p:nvPr>
            <p:ph type="body" idx="1"/>
          </p:nvPr>
        </p:nvSpPr>
        <p:spPr>
          <a:xfrm>
            <a:off x="988358" y="2044700"/>
            <a:ext cx="7167284" cy="40814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2"/>
          </p:nvPr>
        </p:nvSpPr>
        <p:spPr>
          <a:xfrm>
            <a:off x="457200" y="6275294"/>
            <a:ext cx="1600200" cy="365125"/>
          </a:xfrm>
          <a:prstGeom prst="rect">
            <a:avLst/>
          </a:prstGeom>
        </p:spPr>
        <p:txBody>
          <a:bodyPr vert="horz" lIns="91440" tIns="45720" rIns="91440" bIns="45720" rtlCol="0" anchor="ctr"/>
          <a:lstStyle>
            <a:lvl1pPr algn="l">
              <a:defRPr sz="1100">
                <a:solidFill>
                  <a:schemeClr val="tx2"/>
                </a:solidFill>
              </a:defRPr>
            </a:lvl1pPr>
          </a:lstStyle>
          <a:p>
            <a:fld id="{7003D1A6-0876-954D-9C64-C5A1E28A7804}" type="datetime1">
              <a:rPr lang="ja-JP" altLang="en-US" smtClean="0"/>
              <a:pPr/>
              <a:t>13/05/02</a:t>
            </a:fld>
            <a:endParaRPr lang="ja-JP" altLang="en-US"/>
          </a:p>
        </p:txBody>
      </p:sp>
      <p:sp>
        <p:nvSpPr>
          <p:cNvPr id="5" name="Footer Placeholder 4"/>
          <p:cNvSpPr>
            <a:spLocks noGrp="1"/>
          </p:cNvSpPr>
          <p:nvPr>
            <p:ph type="ftr" sz="quarter" idx="3"/>
          </p:nvPr>
        </p:nvSpPr>
        <p:spPr>
          <a:xfrm>
            <a:off x="2205318" y="6275294"/>
            <a:ext cx="5643282" cy="365125"/>
          </a:xfrm>
          <a:prstGeom prst="rect">
            <a:avLst/>
          </a:prstGeom>
        </p:spPr>
        <p:txBody>
          <a:bodyPr vert="horz" lIns="91440" tIns="45720" rIns="91440" bIns="45720" rtlCol="0" anchor="ctr"/>
          <a:lstStyle>
            <a:lvl1pPr algn="l">
              <a:defRPr sz="1100">
                <a:solidFill>
                  <a:schemeClr val="tx2"/>
                </a:solidFill>
              </a:defRPr>
            </a:lvl1pPr>
          </a:lstStyle>
          <a:p>
            <a:r>
              <a:rPr lang="ja-JP" altLang="en-US" smtClean="0"/>
              <a:t>第１章　地球環境問題とはなにか</a:t>
            </a:r>
            <a:endParaRPr lang="ja-JP" altLang="en-US"/>
          </a:p>
        </p:txBody>
      </p:sp>
      <p:sp>
        <p:nvSpPr>
          <p:cNvPr id="6" name="Slide Number Placeholder 5"/>
          <p:cNvSpPr>
            <a:spLocks noGrp="1"/>
          </p:cNvSpPr>
          <p:nvPr>
            <p:ph type="sldNum" sz="quarter" idx="4"/>
          </p:nvPr>
        </p:nvSpPr>
        <p:spPr>
          <a:xfrm>
            <a:off x="8077200" y="6275294"/>
            <a:ext cx="609600" cy="365125"/>
          </a:xfrm>
          <a:prstGeom prst="rect">
            <a:avLst/>
          </a:prstGeom>
        </p:spPr>
        <p:txBody>
          <a:bodyPr vert="horz" lIns="91440" tIns="45720" rIns="91440" bIns="45720" rtlCol="0" anchor="ctr"/>
          <a:lstStyle>
            <a:lvl1pPr algn="r">
              <a:defRPr sz="1400">
                <a:solidFill>
                  <a:schemeClr val="tx2"/>
                </a:solidFill>
              </a:defRPr>
            </a:lvl1pPr>
          </a:lstStyle>
          <a:p>
            <a:fld id="{BC49E7F1-1F32-BF4F-B5E0-ED48D217697F}" type="slidenum">
              <a:rPr lang="ja-JP" altLang="en-US" smtClean="0"/>
              <a:pPr/>
              <a:t>‹#›</a:t>
            </a:fld>
            <a:endParaRPr lang="ja-JP"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defTabSz="914400" rtl="0" eaLnBrk="1" latinLnBrk="0" hangingPunct="1">
        <a:spcBef>
          <a:spcPct val="0"/>
        </a:spcBef>
        <a:buNone/>
        <a:defRPr kumimoji="1" sz="42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bg2"/>
        </a:buClr>
        <a:buSzPct val="90000"/>
        <a:buFont typeface="Wingdings 2" pitchFamily="18" charset="2"/>
        <a:buChar char="Ü"/>
        <a:defRPr kumimoji="1" sz="2200" kern="1200">
          <a:solidFill>
            <a:schemeClr val="tx1"/>
          </a:solidFill>
          <a:latin typeface="+mn-lt"/>
          <a:ea typeface="+mn-ea"/>
          <a:cs typeface="+mn-cs"/>
        </a:defRPr>
      </a:lvl1pPr>
      <a:lvl2pPr marL="685800" indent="-336550" algn="l" defTabSz="914400" rtl="0" eaLnBrk="1" latinLnBrk="0" hangingPunct="1">
        <a:spcBef>
          <a:spcPct val="20000"/>
        </a:spcBef>
        <a:buClr>
          <a:schemeClr val="bg2">
            <a:lumMod val="60000"/>
            <a:lumOff val="40000"/>
          </a:schemeClr>
        </a:buClr>
        <a:buSzPct val="90000"/>
        <a:buFont typeface="Wingdings 2" pitchFamily="18" charset="2"/>
        <a:buChar char="Ü"/>
        <a:defRPr kumimoji="1" sz="2000" kern="1200">
          <a:solidFill>
            <a:schemeClr val="tx1"/>
          </a:solidFill>
          <a:latin typeface="+mn-lt"/>
          <a:ea typeface="+mn-ea"/>
          <a:cs typeface="+mn-cs"/>
        </a:defRPr>
      </a:lvl2pPr>
      <a:lvl3pPr marL="1035050" indent="-349250" algn="l" defTabSz="914400" rtl="0" eaLnBrk="1" latinLnBrk="0" hangingPunct="1">
        <a:spcBef>
          <a:spcPct val="20000"/>
        </a:spcBef>
        <a:buClr>
          <a:schemeClr val="bg2"/>
        </a:buClr>
        <a:buSzPct val="90000"/>
        <a:buFont typeface="Wingdings 2" pitchFamily="18" charset="2"/>
        <a:buChar char="Ü"/>
        <a:defRPr kumimoji="1" sz="1800" kern="1200">
          <a:solidFill>
            <a:schemeClr val="tx1"/>
          </a:solidFill>
          <a:latin typeface="+mn-lt"/>
          <a:ea typeface="+mn-ea"/>
          <a:cs typeface="+mn-cs"/>
        </a:defRPr>
      </a:lvl3pPr>
      <a:lvl4pPr marL="1371600" indent="-336550" algn="l" defTabSz="914400" rtl="0" eaLnBrk="1" latinLnBrk="0" hangingPunct="1">
        <a:spcBef>
          <a:spcPct val="20000"/>
        </a:spcBef>
        <a:buClr>
          <a:schemeClr val="bg2">
            <a:lumMod val="60000"/>
            <a:lumOff val="40000"/>
          </a:schemeClr>
        </a:buClr>
        <a:buSzPct val="90000"/>
        <a:buFont typeface="Wingdings 2" pitchFamily="18" charset="2"/>
        <a:buChar char="Ü"/>
        <a:defRPr kumimoji="1" sz="1800" kern="1200">
          <a:solidFill>
            <a:schemeClr val="tx1"/>
          </a:solidFill>
          <a:latin typeface="+mn-lt"/>
          <a:ea typeface="+mn-ea"/>
          <a:cs typeface="+mn-cs"/>
        </a:defRPr>
      </a:lvl4pPr>
      <a:lvl5pPr marL="1720850" indent="-349250" algn="l" defTabSz="914400" rtl="0" eaLnBrk="1" latinLnBrk="0" hangingPunct="1">
        <a:spcBef>
          <a:spcPct val="20000"/>
        </a:spcBef>
        <a:buClr>
          <a:schemeClr val="bg2"/>
        </a:buClr>
        <a:buSzPct val="90000"/>
        <a:buFont typeface="Wingdings 2" pitchFamily="18" charset="2"/>
        <a:buChar char="Ü"/>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sz="3600" dirty="0" smtClean="0"/>
              <a:t>第１章　地球環境問題とはなにか</a:t>
            </a:r>
            <a:r>
              <a:rPr lang="en-US" altLang="ja-JP" sz="3600" dirty="0" smtClean="0"/>
              <a:t/>
            </a:r>
            <a:br>
              <a:rPr lang="en-US" altLang="ja-JP" sz="3600" dirty="0" smtClean="0"/>
            </a:br>
            <a:r>
              <a:rPr lang="ja-JP" altLang="ja-JP" sz="3600" dirty="0" smtClean="0"/>
              <a:t>　</a:t>
            </a:r>
            <a:r>
              <a:rPr lang="ja-JP" altLang="en-US" sz="3600" dirty="0" smtClean="0"/>
              <a:t>このうち，地球温暖化問題にかかわる社会状況</a:t>
            </a:r>
            <a:endParaRPr lang="ja-JP" altLang="en-US" sz="3600" dirty="0"/>
          </a:p>
        </p:txBody>
      </p:sp>
      <p:sp>
        <p:nvSpPr>
          <p:cNvPr id="3" name="サブタイトル 2"/>
          <p:cNvSpPr>
            <a:spLocks noGrp="1"/>
          </p:cNvSpPr>
          <p:nvPr>
            <p:ph type="subTitle" idx="1"/>
          </p:nvPr>
        </p:nvSpPr>
        <p:spPr>
          <a:xfrm>
            <a:off x="2287588" y="4114800"/>
            <a:ext cx="6018212" cy="735106"/>
          </a:xfrm>
        </p:spPr>
        <p:txBody>
          <a:bodyPr>
            <a:normAutofit/>
          </a:bodyPr>
          <a:lstStyle/>
          <a:p>
            <a:r>
              <a:rPr lang="ja-JP" altLang="en-US" sz="3200" dirty="0" smtClean="0"/>
              <a:t>木庭元晴　（自然地理学）</a:t>
            </a:r>
            <a:r>
              <a:rPr lang="en-US" altLang="ja-JP" sz="3200" dirty="0" smtClean="0"/>
              <a:t> </a:t>
            </a:r>
            <a:r>
              <a:rPr lang="en-US" altLang="ja-JP" sz="1600" dirty="0" smtClean="0"/>
              <a:t>May 2,</a:t>
            </a:r>
            <a:r>
              <a:rPr lang="en-US" altLang="ja-JP" sz="1600" dirty="0" smtClean="0"/>
              <a:t>’</a:t>
            </a:r>
            <a:r>
              <a:rPr lang="en-US" altLang="ja-JP" sz="1600" dirty="0" smtClean="0"/>
              <a:t>13</a:t>
            </a:r>
            <a:endParaRPr lang="en-US" altLang="ja-JP" sz="160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2775" y="260648"/>
            <a:ext cx="7918450" cy="788894"/>
          </a:xfrm>
        </p:spPr>
        <p:txBody>
          <a:bodyPr/>
          <a:lstStyle/>
          <a:p>
            <a:r>
              <a:rPr kumimoji="1" lang="ja-JP" altLang="en-US" dirty="0" smtClean="0"/>
              <a:t>温室効果ガス排出量　比較</a:t>
            </a:r>
            <a:endParaRPr kumimoji="1" lang="ja-JP" altLang="en-US" dirty="0"/>
          </a:p>
        </p:txBody>
      </p:sp>
      <p:sp>
        <p:nvSpPr>
          <p:cNvPr id="3" name="フッター プレースホルダー 2"/>
          <p:cNvSpPr>
            <a:spLocks noGrp="1"/>
          </p:cNvSpPr>
          <p:nvPr>
            <p:ph type="ftr" sz="quarter" idx="11"/>
          </p:nvPr>
        </p:nvSpPr>
        <p:spPr/>
        <p:txBody>
          <a:bodyPr/>
          <a:lstStyle/>
          <a:p>
            <a:r>
              <a:rPr lang="ja-JP" altLang="en-US" smtClean="0"/>
              <a:t>第１章　地球環境問題とはなにか</a:t>
            </a:r>
            <a:endParaRPr lang="ja-JP" altLang="en-US"/>
          </a:p>
        </p:txBody>
      </p:sp>
      <p:sp>
        <p:nvSpPr>
          <p:cNvPr id="4" name="スライド番号プレースホルダー 3"/>
          <p:cNvSpPr>
            <a:spLocks noGrp="1"/>
          </p:cNvSpPr>
          <p:nvPr>
            <p:ph type="sldNum" sz="quarter" idx="12"/>
          </p:nvPr>
        </p:nvSpPr>
        <p:spPr/>
        <p:txBody>
          <a:bodyPr/>
          <a:lstStyle/>
          <a:p>
            <a:fld id="{BC49E7F1-1F32-BF4F-B5E0-ED48D217697F}" type="slidenum">
              <a:rPr lang="ja-JP" altLang="en-US" smtClean="0"/>
              <a:pPr/>
              <a:t>10</a:t>
            </a:fld>
            <a:endParaRPr lang="ja-JP" altLang="en-US"/>
          </a:p>
        </p:txBody>
      </p:sp>
      <p:pic>
        <p:nvPicPr>
          <p:cNvPr id="5" name="図 4"/>
          <p:cNvPicPr>
            <a:picLocks noChangeAspect="1"/>
          </p:cNvPicPr>
          <p:nvPr/>
        </p:nvPicPr>
        <p:blipFill>
          <a:blip r:embed="rId2"/>
          <a:stretch>
            <a:fillRect/>
          </a:stretch>
        </p:blipFill>
        <p:spPr>
          <a:xfrm>
            <a:off x="612775" y="1159338"/>
            <a:ext cx="7848600" cy="5129400"/>
          </a:xfrm>
          <a:prstGeom prst="rect">
            <a:avLst/>
          </a:prstGeom>
        </p:spPr>
      </p:pic>
    </p:spTree>
    <p:extLst>
      <p:ext uri="{BB962C8B-B14F-4D97-AF65-F5344CB8AC3E}">
        <p14:creationId xmlns:p14="http://schemas.microsoft.com/office/powerpoint/2010/main" val="2491292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部門別　排出量</a:t>
            </a:r>
            <a:endParaRPr kumimoji="1" lang="ja-JP" altLang="en-US" dirty="0"/>
          </a:p>
        </p:txBody>
      </p:sp>
      <p:sp>
        <p:nvSpPr>
          <p:cNvPr id="3" name="フッター プレースホルダー 2"/>
          <p:cNvSpPr>
            <a:spLocks noGrp="1"/>
          </p:cNvSpPr>
          <p:nvPr>
            <p:ph type="ftr" sz="quarter" idx="11"/>
          </p:nvPr>
        </p:nvSpPr>
        <p:spPr/>
        <p:txBody>
          <a:bodyPr/>
          <a:lstStyle/>
          <a:p>
            <a:r>
              <a:rPr lang="ja-JP" altLang="en-US" smtClean="0"/>
              <a:t>第１章　地球環境問題とはなにか</a:t>
            </a:r>
            <a:endParaRPr lang="ja-JP" altLang="en-US"/>
          </a:p>
        </p:txBody>
      </p:sp>
      <p:sp>
        <p:nvSpPr>
          <p:cNvPr id="4" name="スライド番号プレースホルダー 3"/>
          <p:cNvSpPr>
            <a:spLocks noGrp="1"/>
          </p:cNvSpPr>
          <p:nvPr>
            <p:ph type="sldNum" sz="quarter" idx="12"/>
          </p:nvPr>
        </p:nvSpPr>
        <p:spPr/>
        <p:txBody>
          <a:bodyPr/>
          <a:lstStyle/>
          <a:p>
            <a:fld id="{BC49E7F1-1F32-BF4F-B5E0-ED48D217697F}" type="slidenum">
              <a:rPr lang="ja-JP" altLang="en-US" smtClean="0"/>
              <a:pPr/>
              <a:t>11</a:t>
            </a:fld>
            <a:endParaRPr lang="ja-JP" altLang="en-US"/>
          </a:p>
        </p:txBody>
      </p:sp>
      <p:pic>
        <p:nvPicPr>
          <p:cNvPr id="5" name="図 4"/>
          <p:cNvPicPr>
            <a:picLocks noChangeAspect="1"/>
          </p:cNvPicPr>
          <p:nvPr/>
        </p:nvPicPr>
        <p:blipFill>
          <a:blip r:embed="rId2"/>
          <a:stretch>
            <a:fillRect/>
          </a:stretch>
        </p:blipFill>
        <p:spPr>
          <a:xfrm>
            <a:off x="370880" y="1772816"/>
            <a:ext cx="8316416" cy="4043762"/>
          </a:xfrm>
          <a:prstGeom prst="rect">
            <a:avLst/>
          </a:prstGeom>
        </p:spPr>
      </p:pic>
    </p:spTree>
    <p:extLst>
      <p:ext uri="{BB962C8B-B14F-4D97-AF65-F5344CB8AC3E}">
        <p14:creationId xmlns:p14="http://schemas.microsoft.com/office/powerpoint/2010/main" val="3406629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日本の</a:t>
            </a:r>
            <a:r>
              <a:rPr lang="en-US" altLang="ja-JP" dirty="0" smtClean="0"/>
              <a:t>CO</a:t>
            </a:r>
            <a:r>
              <a:rPr lang="en-US" altLang="ja-JP" baseline="-25000" dirty="0" smtClean="0"/>
              <a:t>2</a:t>
            </a:r>
            <a:r>
              <a:rPr lang="ja-JP" altLang="en-US" dirty="0" smtClean="0"/>
              <a:t>排出量削減状況</a:t>
            </a:r>
            <a:endParaRPr lang="ja-JP" altLang="en-US" dirty="0"/>
          </a:p>
        </p:txBody>
      </p:sp>
      <p:sp>
        <p:nvSpPr>
          <p:cNvPr id="14" name="コンテンツ プレースホルダ 13"/>
          <p:cNvSpPr>
            <a:spLocks noGrp="1"/>
          </p:cNvSpPr>
          <p:nvPr>
            <p:ph idx="1"/>
          </p:nvPr>
        </p:nvSpPr>
        <p:spPr/>
        <p:txBody>
          <a:bodyPr>
            <a:normAutofit/>
          </a:bodyPr>
          <a:lstStyle/>
          <a:p>
            <a:r>
              <a:rPr lang="en-US" sz="2800" dirty="0" smtClean="0"/>
              <a:t>1992</a:t>
            </a:r>
            <a:r>
              <a:rPr lang="ja-JP" altLang="en-US" sz="2800" dirty="0" smtClean="0"/>
              <a:t>年の地球サミット以降，または京都議定書が議決された</a:t>
            </a:r>
            <a:r>
              <a:rPr lang="en-US" sz="2800" dirty="0" smtClean="0"/>
              <a:t>1997</a:t>
            </a:r>
            <a:r>
              <a:rPr lang="ja-JP" altLang="en-US" sz="2800" dirty="0" smtClean="0"/>
              <a:t>年末以降，</a:t>
            </a:r>
            <a:endParaRPr lang="en-US" altLang="ja-JP" sz="2800" dirty="0" smtClean="0"/>
          </a:p>
          <a:p>
            <a:r>
              <a:rPr lang="ja-JP" altLang="en-US" sz="2800" dirty="0" smtClean="0"/>
              <a:t>果たして何らかの進展が見られたのであろうか</a:t>
            </a:r>
            <a:endParaRPr lang="en-US" altLang="ja-JP" sz="2800" dirty="0" smtClean="0"/>
          </a:p>
          <a:p>
            <a:r>
              <a:rPr lang="ja-JP" altLang="en-US" sz="2800" dirty="0" smtClean="0"/>
              <a:t>次ページの上パネル：温室効果ガス排出量，下パネル：景気動向，両者の間に，ほぼ対応関係がある。</a:t>
            </a:r>
            <a:endParaRPr lang="ja-JP" altLang="en-US" sz="2800" dirty="0"/>
          </a:p>
        </p:txBody>
      </p:sp>
      <p:sp>
        <p:nvSpPr>
          <p:cNvPr id="3" name="フッター プレースホルダ 2"/>
          <p:cNvSpPr>
            <a:spLocks noGrp="1"/>
          </p:cNvSpPr>
          <p:nvPr>
            <p:ph type="ftr" sz="quarter" idx="11"/>
          </p:nvPr>
        </p:nvSpPr>
        <p:spPr/>
        <p:txBody>
          <a:bodyPr/>
          <a:lstStyle/>
          <a:p>
            <a:r>
              <a:rPr lang="ja-JP" altLang="en-US" smtClean="0"/>
              <a:t>第１章　地球環境問題とはなにか</a:t>
            </a:r>
            <a:endParaRPr lang="ja-JP" altLang="en-US"/>
          </a:p>
        </p:txBody>
      </p:sp>
      <p:sp>
        <p:nvSpPr>
          <p:cNvPr id="4" name="スライド番号プレースホルダ 3"/>
          <p:cNvSpPr>
            <a:spLocks noGrp="1"/>
          </p:cNvSpPr>
          <p:nvPr>
            <p:ph type="sldNum" sz="quarter" idx="12"/>
          </p:nvPr>
        </p:nvSpPr>
        <p:spPr/>
        <p:txBody>
          <a:bodyPr/>
          <a:lstStyle/>
          <a:p>
            <a:fld id="{BC49E7F1-1F32-BF4F-B5E0-ED48D217697F}" type="slidenum">
              <a:rPr lang="ja-JP" altLang="en-US" smtClean="0"/>
              <a:pPr/>
              <a:t>12</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2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2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図1.8 温室効果ガス増加率と景気動向指.bmp"/>
          <p:cNvPicPr>
            <a:picLocks noChangeAspect="1"/>
          </p:cNvPicPr>
          <p:nvPr/>
        </p:nvPicPr>
        <p:blipFill>
          <a:blip r:embed="rId2"/>
          <a:stretch>
            <a:fillRect/>
          </a:stretch>
        </p:blipFill>
        <p:spPr>
          <a:xfrm>
            <a:off x="1136650" y="552450"/>
            <a:ext cx="6870700" cy="5753100"/>
          </a:xfrm>
          <a:prstGeom prst="rect">
            <a:avLst/>
          </a:prstGeom>
        </p:spPr>
      </p:pic>
      <p:sp>
        <p:nvSpPr>
          <p:cNvPr id="5" name="タイトル 4"/>
          <p:cNvSpPr>
            <a:spLocks noGrp="1"/>
          </p:cNvSpPr>
          <p:nvPr>
            <p:ph type="title"/>
          </p:nvPr>
        </p:nvSpPr>
        <p:spPr>
          <a:xfrm rot="10800000" flipV="1">
            <a:off x="1136650" y="762000"/>
            <a:ext cx="1978025" cy="4343400"/>
          </a:xfrm>
        </p:spPr>
        <p:txBody>
          <a:bodyPr>
            <a:noAutofit/>
          </a:bodyPr>
          <a:lstStyle/>
          <a:p>
            <a:pPr algn="l"/>
            <a:r>
              <a:rPr lang="ja-JP" altLang="en-US" sz="3200" dirty="0" smtClean="0"/>
              <a:t>（上）温室効果ガス増加率</a:t>
            </a:r>
            <a:r>
              <a:rPr lang="en-US" altLang="ja-JP" sz="3200" dirty="0" smtClean="0"/>
              <a:t/>
            </a:r>
            <a:br>
              <a:rPr lang="en-US" altLang="ja-JP" sz="3200" dirty="0" smtClean="0"/>
            </a:br>
            <a:r>
              <a:rPr lang="ja-JP" altLang="en-US" sz="3200" dirty="0" smtClean="0"/>
              <a:t>（下）内閣府景気動向</a:t>
            </a:r>
            <a:r>
              <a:rPr lang="en-US" altLang="ja-JP" sz="3200" dirty="0" smtClean="0"/>
              <a:t>DI</a:t>
            </a:r>
            <a:r>
              <a:rPr lang="ja-JP" altLang="en-US" sz="3200" dirty="0" smtClean="0"/>
              <a:t>一致係数の変化</a:t>
            </a:r>
            <a:endParaRPr lang="ja-JP" altLang="en-US" sz="3200"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3" name="スライド番号プレースホルダ 2"/>
          <p:cNvSpPr>
            <a:spLocks noGrp="1"/>
          </p:cNvSpPr>
          <p:nvPr>
            <p:ph type="sldNum" sz="quarter" idx="12"/>
          </p:nvPr>
        </p:nvSpPr>
        <p:spPr/>
        <p:txBody>
          <a:bodyPr/>
          <a:lstStyle/>
          <a:p>
            <a:fld id="{BC49E7F1-1F32-BF4F-B5E0-ED48D217697F}" type="slidenum">
              <a:rPr lang="ja-JP" altLang="en-US" smtClean="0"/>
              <a:pPr/>
              <a:t>13</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表1.2 温室効果ガスの.png"/>
          <p:cNvPicPr>
            <a:picLocks noChangeAspect="1"/>
          </p:cNvPicPr>
          <p:nvPr/>
        </p:nvPicPr>
        <p:blipFill>
          <a:blip r:embed="rId2"/>
          <a:stretch>
            <a:fillRect/>
          </a:stretch>
        </p:blipFill>
        <p:spPr>
          <a:xfrm>
            <a:off x="794222" y="1816301"/>
            <a:ext cx="7555555" cy="3225397"/>
          </a:xfrm>
          <a:prstGeom prst="rect">
            <a:avLst/>
          </a:prstGeom>
        </p:spPr>
      </p:pic>
      <p:sp>
        <p:nvSpPr>
          <p:cNvPr id="5" name="タイトル 4"/>
          <p:cNvSpPr>
            <a:spLocks noGrp="1"/>
          </p:cNvSpPr>
          <p:nvPr>
            <p:ph type="title"/>
          </p:nvPr>
        </p:nvSpPr>
        <p:spPr/>
        <p:txBody>
          <a:bodyPr>
            <a:normAutofit/>
          </a:bodyPr>
          <a:lstStyle/>
          <a:p>
            <a:r>
              <a:rPr lang="ja-JP" altLang="en-US" dirty="0" smtClean="0"/>
              <a:t>温室効果ガスの総排出量</a:t>
            </a:r>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3" name="スライド番号プレースホルダ 2"/>
          <p:cNvSpPr>
            <a:spLocks noGrp="1"/>
          </p:cNvSpPr>
          <p:nvPr>
            <p:ph type="sldNum" sz="quarter" idx="12"/>
          </p:nvPr>
        </p:nvSpPr>
        <p:spPr/>
        <p:txBody>
          <a:bodyPr/>
          <a:lstStyle/>
          <a:p>
            <a:fld id="{BC49E7F1-1F32-BF4F-B5E0-ED48D217697F}" type="slidenum">
              <a:rPr lang="ja-JP" altLang="en-US" smtClean="0"/>
              <a:pPr/>
              <a:t>14</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表1.3 エネルギー起源.png"/>
          <p:cNvPicPr>
            <a:picLocks noChangeAspect="1"/>
          </p:cNvPicPr>
          <p:nvPr/>
        </p:nvPicPr>
        <p:blipFill>
          <a:blip r:embed="rId2"/>
          <a:stretch>
            <a:fillRect/>
          </a:stretch>
        </p:blipFill>
        <p:spPr>
          <a:xfrm>
            <a:off x="756127" y="1695666"/>
            <a:ext cx="7631746" cy="3466667"/>
          </a:xfrm>
          <a:prstGeom prst="rect">
            <a:avLst/>
          </a:prstGeom>
        </p:spPr>
      </p:pic>
      <p:sp>
        <p:nvSpPr>
          <p:cNvPr id="5" name="タイトル 4"/>
          <p:cNvSpPr>
            <a:spLocks noGrp="1"/>
          </p:cNvSpPr>
          <p:nvPr>
            <p:ph type="title"/>
          </p:nvPr>
        </p:nvSpPr>
        <p:spPr>
          <a:xfrm>
            <a:off x="612775" y="188258"/>
            <a:ext cx="7918450" cy="1259541"/>
          </a:xfrm>
        </p:spPr>
        <p:txBody>
          <a:bodyPr>
            <a:normAutofit fontScale="90000"/>
          </a:bodyPr>
          <a:lstStyle/>
          <a:p>
            <a:r>
              <a:rPr lang="ja-JP" altLang="en-US" dirty="0" smtClean="0"/>
              <a:t>エネルギー起源二酸化炭素の部門別排出量（電気・熱配分後）</a:t>
            </a:r>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3" name="スライド番号プレースホルダ 2"/>
          <p:cNvSpPr>
            <a:spLocks noGrp="1"/>
          </p:cNvSpPr>
          <p:nvPr>
            <p:ph type="sldNum" sz="quarter" idx="12"/>
          </p:nvPr>
        </p:nvSpPr>
        <p:spPr/>
        <p:txBody>
          <a:bodyPr/>
          <a:lstStyle/>
          <a:p>
            <a:fld id="{BC49E7F1-1F32-BF4F-B5E0-ED48D217697F}" type="slidenum">
              <a:rPr lang="ja-JP" altLang="en-US" smtClean="0"/>
              <a:pPr/>
              <a:t>15</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3</a:t>
            </a:r>
            <a:r>
              <a:rPr lang="ja-JP" altLang="en-US" dirty="0" smtClean="0"/>
              <a:t>種類の京都メカニズム</a:t>
            </a:r>
            <a:endParaRPr lang="ja-JP" altLang="en-US" dirty="0"/>
          </a:p>
        </p:txBody>
      </p:sp>
      <p:sp>
        <p:nvSpPr>
          <p:cNvPr id="3" name="コンテンツ プレースホルダ 2"/>
          <p:cNvSpPr>
            <a:spLocks noGrp="1"/>
          </p:cNvSpPr>
          <p:nvPr>
            <p:ph idx="1"/>
          </p:nvPr>
        </p:nvSpPr>
        <p:spPr/>
        <p:txBody>
          <a:bodyPr/>
          <a:lstStyle/>
          <a:p>
            <a:r>
              <a:rPr lang="ja-JP" altLang="en-US" dirty="0" smtClean="0"/>
              <a:t>先進国同士で排出削減のプロジェクトを実施する共同実施</a:t>
            </a:r>
            <a:r>
              <a:rPr lang="en-US" dirty="0" smtClean="0"/>
              <a:t>JI</a:t>
            </a:r>
            <a:r>
              <a:rPr lang="ja-JP" altLang="en-US" dirty="0" smtClean="0"/>
              <a:t>　（この結果生み出されるクレジットは排出削減ユニット</a:t>
            </a:r>
            <a:r>
              <a:rPr lang="en-US" dirty="0" smtClean="0"/>
              <a:t>ERU</a:t>
            </a:r>
            <a:r>
              <a:rPr lang="ja-JP" altLang="en-US" dirty="0" smtClean="0"/>
              <a:t>と呼ばれる）</a:t>
            </a:r>
            <a:endParaRPr lang="en-US" altLang="ja-JP" dirty="0" smtClean="0"/>
          </a:p>
          <a:p>
            <a:r>
              <a:rPr lang="ja-JP" altLang="en-US" dirty="0" smtClean="0"/>
              <a:t>発展途上国と協力して実施するクリーン開発メカニズム</a:t>
            </a:r>
            <a:r>
              <a:rPr lang="en-US" dirty="0" smtClean="0"/>
              <a:t>CDM</a:t>
            </a:r>
            <a:r>
              <a:rPr lang="ja-JP" altLang="en-US" dirty="0" smtClean="0"/>
              <a:t>（このクレジットは認証排出削減量</a:t>
            </a:r>
            <a:r>
              <a:rPr lang="en-US" dirty="0" smtClean="0"/>
              <a:t>CER</a:t>
            </a:r>
            <a:r>
              <a:rPr lang="ja-JP" altLang="en-US" dirty="0" smtClean="0"/>
              <a:t>）</a:t>
            </a:r>
            <a:endParaRPr lang="en-US" altLang="ja-JP" dirty="0" smtClean="0"/>
          </a:p>
          <a:p>
            <a:r>
              <a:rPr lang="ja-JP" altLang="en-US" dirty="0" smtClean="0"/>
              <a:t>先進国間で排出枠の取引を行う排出量取引または排出権取引 </a:t>
            </a:r>
            <a:r>
              <a:rPr lang="en-US" altLang="ja-JP" dirty="0" smtClean="0"/>
              <a:t>Emissions Trading</a:t>
            </a:r>
            <a:r>
              <a:rPr lang="ja-JP" altLang="en-US" dirty="0" smtClean="0"/>
              <a:t>。</a:t>
            </a:r>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16</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排出権取引</a:t>
            </a:r>
            <a:endParaRPr lang="ja-JP" altLang="en-US" dirty="0"/>
          </a:p>
        </p:txBody>
      </p:sp>
      <p:sp>
        <p:nvSpPr>
          <p:cNvPr id="3" name="コンテンツ プレースホルダ 2"/>
          <p:cNvSpPr>
            <a:spLocks noGrp="1"/>
          </p:cNvSpPr>
          <p:nvPr>
            <p:ph idx="1"/>
          </p:nvPr>
        </p:nvSpPr>
        <p:spPr/>
        <p:txBody>
          <a:bodyPr/>
          <a:lstStyle/>
          <a:p>
            <a:r>
              <a:rPr lang="ja-JP" altLang="en-US" dirty="0" smtClean="0"/>
              <a:t>ロシアは</a:t>
            </a:r>
            <a:r>
              <a:rPr lang="en-US" dirty="0" smtClean="0"/>
              <a:t>-29.3%</a:t>
            </a:r>
            <a:r>
              <a:rPr lang="ja-JP" altLang="en-US" dirty="0" smtClean="0"/>
              <a:t>（目標</a:t>
            </a:r>
            <a:r>
              <a:rPr lang="en-US" dirty="0" smtClean="0"/>
              <a:t>0%</a:t>
            </a:r>
            <a:r>
              <a:rPr lang="ja-JP" altLang="en-US" dirty="0" smtClean="0"/>
              <a:t>）で先進国のうちで最も高い排出権</a:t>
            </a:r>
            <a:endParaRPr lang="en-US" altLang="ja-JP" dirty="0" smtClean="0"/>
          </a:p>
          <a:p>
            <a:r>
              <a:rPr lang="ja-JP" altLang="en-US" dirty="0" smtClean="0"/>
              <a:t>国連認証済の途上国</a:t>
            </a:r>
            <a:r>
              <a:rPr lang="en-US" dirty="0" smtClean="0"/>
              <a:t>CDM</a:t>
            </a:r>
            <a:r>
              <a:rPr lang="ja-JP" altLang="en-US" dirty="0" smtClean="0"/>
              <a:t>から生み出される</a:t>
            </a:r>
            <a:r>
              <a:rPr lang="en-US" dirty="0" smtClean="0"/>
              <a:t>CER</a:t>
            </a:r>
            <a:r>
              <a:rPr lang="ja-JP" altLang="en-US" dirty="0" smtClean="0"/>
              <a:t>に当たる排出権は年間</a:t>
            </a:r>
            <a:r>
              <a:rPr lang="en-US" dirty="0" smtClean="0"/>
              <a:t>1</a:t>
            </a:r>
            <a:r>
              <a:rPr lang="ja-JP" altLang="en-US" dirty="0" smtClean="0"/>
              <a:t>億</a:t>
            </a:r>
            <a:r>
              <a:rPr lang="en-US" dirty="0" smtClean="0"/>
              <a:t>4046</a:t>
            </a:r>
            <a:r>
              <a:rPr lang="ja-JP" altLang="en-US" dirty="0" smtClean="0"/>
              <a:t>万トンで，中国</a:t>
            </a:r>
            <a:r>
              <a:rPr lang="en-US" dirty="0" smtClean="0"/>
              <a:t>43%</a:t>
            </a:r>
            <a:r>
              <a:rPr lang="ja-JP" altLang="en-US" dirty="0" smtClean="0"/>
              <a:t>，インド</a:t>
            </a:r>
            <a:r>
              <a:rPr lang="en-US" dirty="0" smtClean="0"/>
              <a:t>15%</a:t>
            </a:r>
            <a:r>
              <a:rPr lang="ja-JP" altLang="en-US" dirty="0" smtClean="0"/>
              <a:t>，ブラジル</a:t>
            </a:r>
            <a:r>
              <a:rPr lang="en-US" dirty="0" smtClean="0"/>
              <a:t>12%</a:t>
            </a:r>
            <a:r>
              <a:rPr lang="ja-JP" altLang="en-US" dirty="0" smtClean="0"/>
              <a:t>などがある</a:t>
            </a:r>
            <a:endParaRPr lang="en-US" altLang="ja-JP" dirty="0" smtClean="0"/>
          </a:p>
          <a:p>
            <a:r>
              <a:rPr lang="ja-JP" altLang="en-US" dirty="0" smtClean="0"/>
              <a:t>上位</a:t>
            </a:r>
            <a:r>
              <a:rPr lang="en-US" dirty="0" smtClean="0"/>
              <a:t>3</a:t>
            </a:r>
            <a:r>
              <a:rPr lang="ja-JP" altLang="en-US" dirty="0" smtClean="0"/>
              <a:t>カ国は著しい経済発展を見せており，特に中国は現在世界第</a:t>
            </a:r>
            <a:r>
              <a:rPr lang="en-US" dirty="0" smtClean="0"/>
              <a:t>1</a:t>
            </a:r>
            <a:r>
              <a:rPr lang="ja-JP" altLang="en-US" dirty="0" smtClean="0"/>
              <a:t>位の温室効果ガス排出国，先進国に排出権を売って利益を上げるのは矛盾</a:t>
            </a:r>
            <a:r>
              <a:rPr lang="en-US" baseline="30000" dirty="0" smtClean="0"/>
              <a:t>47</a:t>
            </a:r>
            <a:r>
              <a:rPr lang="ja-JP" altLang="en-US" dirty="0" smtClean="0"/>
              <a:t>。ところで，排出権を先進国が途上国から購入することは制度上，可能。</a:t>
            </a:r>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17</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排出権取引の高騰化</a:t>
            </a:r>
            <a:endParaRPr lang="ja-JP" altLang="en-US" dirty="0"/>
          </a:p>
        </p:txBody>
      </p:sp>
      <p:sp>
        <p:nvSpPr>
          <p:cNvPr id="3" name="コンテンツ プレースホルダ 2"/>
          <p:cNvSpPr>
            <a:spLocks noGrp="1"/>
          </p:cNvSpPr>
          <p:nvPr>
            <p:ph idx="1"/>
          </p:nvPr>
        </p:nvSpPr>
        <p:spPr/>
        <p:txBody>
          <a:bodyPr>
            <a:normAutofit/>
          </a:bodyPr>
          <a:lstStyle/>
          <a:p>
            <a:r>
              <a:rPr lang="ja-JP" altLang="en-US" sz="2800" dirty="0" smtClean="0"/>
              <a:t>排出権は国際市場で取引される。京都議定書の実行期間の最終年である</a:t>
            </a:r>
            <a:r>
              <a:rPr lang="en-US" sz="2800" dirty="0" smtClean="0"/>
              <a:t>2012</a:t>
            </a:r>
            <a:r>
              <a:rPr lang="ja-JP" altLang="en-US" sz="2800" dirty="0" smtClean="0"/>
              <a:t>年に近づくほど価格は上昇する可能性が高い </a:t>
            </a:r>
            <a:endParaRPr lang="en-US" altLang="ja-JP" sz="2800" dirty="0" smtClean="0"/>
          </a:p>
          <a:p>
            <a:r>
              <a:rPr lang="ja-JP" altLang="en-US" sz="2800" dirty="0" smtClean="0"/>
              <a:t>というのは，批准した先進国が達成できない場合，京都議定書に続くラウンドでの目標値にペナルティを伴うから 。</a:t>
            </a:r>
            <a:endParaRPr lang="ja-JP" altLang="en-US" sz="2800"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18</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排出権取引例</a:t>
            </a:r>
            <a:endParaRPr lang="ja-JP" altLang="en-US" dirty="0"/>
          </a:p>
        </p:txBody>
      </p:sp>
      <p:sp>
        <p:nvSpPr>
          <p:cNvPr id="3" name="コンテンツ プレースホルダ 2"/>
          <p:cNvSpPr>
            <a:spLocks noGrp="1"/>
          </p:cNvSpPr>
          <p:nvPr>
            <p:ph idx="1"/>
          </p:nvPr>
        </p:nvSpPr>
        <p:spPr>
          <a:xfrm>
            <a:off x="988358" y="2044700"/>
            <a:ext cx="7317442" cy="4230594"/>
          </a:xfrm>
        </p:spPr>
        <p:txBody>
          <a:bodyPr/>
          <a:lstStyle/>
          <a:p>
            <a:r>
              <a:rPr lang="en-US" altLang="ja-JP" dirty="0" smtClean="0"/>
              <a:t>2004.1〜2005.4</a:t>
            </a:r>
          </a:p>
          <a:p>
            <a:pPr lvl="1"/>
            <a:r>
              <a:rPr lang="ja-JP" altLang="en-US" dirty="0" smtClean="0"/>
              <a:t>購入：　日本</a:t>
            </a:r>
            <a:r>
              <a:rPr lang="en-US" altLang="ja-JP" dirty="0" smtClean="0"/>
              <a:t>21%</a:t>
            </a:r>
            <a:r>
              <a:rPr lang="ja-JP" altLang="en-US" dirty="0" smtClean="0"/>
              <a:t>，オランダ</a:t>
            </a:r>
            <a:r>
              <a:rPr lang="en-US" altLang="ja-JP" dirty="0" smtClean="0"/>
              <a:t>16%, </a:t>
            </a:r>
            <a:r>
              <a:rPr lang="ja-JP" altLang="en-US" dirty="0" smtClean="0"/>
              <a:t>イギリス</a:t>
            </a:r>
            <a:r>
              <a:rPr lang="en-US" altLang="ja-JP" dirty="0" smtClean="0"/>
              <a:t>12%</a:t>
            </a:r>
          </a:p>
          <a:p>
            <a:pPr lvl="1"/>
            <a:r>
              <a:rPr lang="ja-JP" altLang="en-US" dirty="0" smtClean="0"/>
              <a:t>販売：　インド</a:t>
            </a:r>
            <a:r>
              <a:rPr lang="en-US" altLang="ja-JP" dirty="0" smtClean="0"/>
              <a:t>31%</a:t>
            </a:r>
          </a:p>
          <a:p>
            <a:r>
              <a:rPr lang="en-US" altLang="ja-JP" dirty="0" smtClean="0"/>
              <a:t>2005.1〜2006.3</a:t>
            </a:r>
          </a:p>
          <a:p>
            <a:pPr lvl="1"/>
            <a:r>
              <a:rPr lang="ja-JP" altLang="en-US" dirty="0" smtClean="0"/>
              <a:t>購入：　日本</a:t>
            </a:r>
            <a:r>
              <a:rPr lang="en-US" altLang="ja-JP" dirty="0" smtClean="0"/>
              <a:t>38%</a:t>
            </a:r>
            <a:r>
              <a:rPr lang="ja-JP" altLang="en-US" dirty="0" smtClean="0"/>
              <a:t>，イギリス</a:t>
            </a:r>
            <a:r>
              <a:rPr lang="en-US" altLang="ja-JP" dirty="0" smtClean="0"/>
              <a:t>15%</a:t>
            </a:r>
          </a:p>
          <a:p>
            <a:pPr lvl="1"/>
            <a:r>
              <a:rPr lang="ja-JP" altLang="en-US" dirty="0" smtClean="0"/>
              <a:t>販売：　中国</a:t>
            </a:r>
            <a:r>
              <a:rPr lang="en-US" altLang="ja-JP" dirty="0" smtClean="0"/>
              <a:t>66%</a:t>
            </a:r>
            <a:r>
              <a:rPr lang="ja-JP" altLang="en-US" dirty="0" smtClean="0"/>
              <a:t>，ブラジル</a:t>
            </a:r>
            <a:r>
              <a:rPr lang="en-US" altLang="ja-JP" dirty="0" smtClean="0"/>
              <a:t>10%</a:t>
            </a:r>
          </a:p>
          <a:p>
            <a:pPr lvl="1"/>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19</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地球環境問題の定義</a:t>
            </a:r>
            <a:endParaRPr lang="ja-JP" altLang="en-US" dirty="0"/>
          </a:p>
        </p:txBody>
      </p:sp>
      <p:sp>
        <p:nvSpPr>
          <p:cNvPr id="3" name="コンテンツ プレースホルダ 2"/>
          <p:cNvSpPr>
            <a:spLocks noGrp="1"/>
          </p:cNvSpPr>
          <p:nvPr>
            <p:ph idx="1"/>
          </p:nvPr>
        </p:nvSpPr>
        <p:spPr/>
        <p:txBody>
          <a:bodyPr>
            <a:normAutofit/>
          </a:bodyPr>
          <a:lstStyle/>
          <a:p>
            <a:pPr marL="514350" indent="-514350">
              <a:spcAft>
                <a:spcPts val="600"/>
              </a:spcAft>
            </a:pPr>
            <a:r>
              <a:rPr lang="ja-JP" altLang="en-US" sz="2800" dirty="0" smtClean="0">
                <a:solidFill>
                  <a:srgbClr val="FF0000"/>
                </a:solidFill>
              </a:rPr>
              <a:t>人類の将来にとって</a:t>
            </a:r>
            <a:r>
              <a:rPr lang="ja-JP" altLang="en-US" sz="2800" dirty="0" smtClean="0"/>
              <a:t>大きな脅威となる，地球的規模あるいは地球的視野にたった環境問題 </a:t>
            </a:r>
            <a:endParaRPr lang="en-US" altLang="ja-JP" sz="2800" dirty="0" smtClean="0"/>
          </a:p>
          <a:p>
            <a:r>
              <a:rPr lang="ja-JP" altLang="en-US" sz="2800" dirty="0" smtClean="0"/>
              <a:t>地球環境問題は，地球の危機ではない。もし危機的な状況が生まれるとすると，</a:t>
            </a:r>
            <a:r>
              <a:rPr lang="ja-JP" altLang="en-US" sz="2800" dirty="0" smtClean="0">
                <a:solidFill>
                  <a:srgbClr val="FF0000"/>
                </a:solidFill>
              </a:rPr>
              <a:t>人類にとって</a:t>
            </a:r>
            <a:r>
              <a:rPr lang="ja-JP" altLang="en-US" sz="2800" dirty="0" smtClean="0"/>
              <a:t>である 。</a:t>
            </a:r>
            <a:endParaRPr lang="ja-JP" altLang="en-US" sz="2800"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2</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日本の投機的購入について</a:t>
            </a:r>
            <a:endParaRPr lang="ja-JP" altLang="en-US" dirty="0"/>
          </a:p>
        </p:txBody>
      </p:sp>
      <p:sp>
        <p:nvSpPr>
          <p:cNvPr id="3" name="コンテンツ プレースホルダ 2"/>
          <p:cNvSpPr>
            <a:spLocks noGrp="1"/>
          </p:cNvSpPr>
          <p:nvPr>
            <p:ph idx="1"/>
          </p:nvPr>
        </p:nvSpPr>
        <p:spPr/>
        <p:txBody>
          <a:bodyPr/>
          <a:lstStyle/>
          <a:p>
            <a:r>
              <a:rPr lang="en-US" dirty="0" smtClean="0"/>
              <a:t>2005</a:t>
            </a:r>
            <a:r>
              <a:rPr lang="ja-JP" altLang="en-US" dirty="0" smtClean="0"/>
              <a:t>年</a:t>
            </a:r>
            <a:r>
              <a:rPr lang="en-US" dirty="0" smtClean="0"/>
              <a:t>1</a:t>
            </a:r>
            <a:r>
              <a:rPr lang="ja-JP" altLang="en-US" dirty="0" smtClean="0"/>
              <a:t>月から</a:t>
            </a:r>
            <a:r>
              <a:rPr lang="en-US" dirty="0" smtClean="0"/>
              <a:t>2006</a:t>
            </a:r>
            <a:r>
              <a:rPr lang="ja-JP" altLang="en-US" dirty="0" smtClean="0"/>
              <a:t>年</a:t>
            </a:r>
            <a:r>
              <a:rPr lang="en-US" dirty="0" smtClean="0"/>
              <a:t>3</a:t>
            </a:r>
            <a:r>
              <a:rPr lang="ja-JP" altLang="en-US" dirty="0" smtClean="0"/>
              <a:t>月の期間中の日本の購入量は</a:t>
            </a:r>
            <a:r>
              <a:rPr lang="en-US" dirty="0" smtClean="0"/>
              <a:t>1</a:t>
            </a:r>
            <a:r>
              <a:rPr lang="ja-JP" altLang="en-US" dirty="0" smtClean="0"/>
              <a:t>億</a:t>
            </a:r>
            <a:r>
              <a:rPr lang="en-US" dirty="0" smtClean="0"/>
              <a:t>7100</a:t>
            </a:r>
            <a:r>
              <a:rPr lang="ja-JP" altLang="en-US" dirty="0" smtClean="0"/>
              <a:t>万トン</a:t>
            </a:r>
            <a:endParaRPr lang="en-US" altLang="ja-JP" dirty="0" smtClean="0"/>
          </a:p>
          <a:p>
            <a:r>
              <a:rPr lang="ja-JP" altLang="en-US" dirty="0" smtClean="0"/>
              <a:t>日本政府が想定する京都メカニズム年間相当量</a:t>
            </a:r>
            <a:r>
              <a:rPr lang="en-US" dirty="0" smtClean="0"/>
              <a:t>2018</a:t>
            </a:r>
            <a:r>
              <a:rPr lang="ja-JP" altLang="en-US" dirty="0" smtClean="0"/>
              <a:t>万トン</a:t>
            </a:r>
            <a:r>
              <a:rPr lang="en-US" altLang="ja-JP" dirty="0" smtClean="0"/>
              <a:t>×</a:t>
            </a:r>
            <a:r>
              <a:rPr lang="ja-JP" altLang="en-US" dirty="0" smtClean="0"/>
              <a:t>（</a:t>
            </a:r>
            <a:r>
              <a:rPr lang="en-US" dirty="0" smtClean="0"/>
              <a:t>2008</a:t>
            </a:r>
            <a:r>
              <a:rPr lang="en-US" altLang="ja-JP" dirty="0" smtClean="0"/>
              <a:t>〜</a:t>
            </a:r>
            <a:r>
              <a:rPr lang="en-US" dirty="0" smtClean="0"/>
              <a:t>2012</a:t>
            </a:r>
            <a:r>
              <a:rPr lang="ja-JP" altLang="en-US" dirty="0" smtClean="0"/>
              <a:t>年の</a:t>
            </a:r>
            <a:r>
              <a:rPr lang="en-US" dirty="0" smtClean="0"/>
              <a:t>5</a:t>
            </a:r>
            <a:r>
              <a:rPr lang="ja-JP" altLang="en-US" dirty="0" smtClean="0"/>
              <a:t>年間）</a:t>
            </a:r>
            <a:r>
              <a:rPr lang="en-US" dirty="0" smtClean="0"/>
              <a:t>=1</a:t>
            </a:r>
            <a:r>
              <a:rPr lang="ja-JP" altLang="en-US" dirty="0" smtClean="0"/>
              <a:t>億</a:t>
            </a:r>
            <a:r>
              <a:rPr lang="en-US" dirty="0" smtClean="0"/>
              <a:t>90</a:t>
            </a:r>
            <a:r>
              <a:rPr lang="ja-JP" altLang="en-US" dirty="0" smtClean="0"/>
              <a:t>万トンを越える</a:t>
            </a:r>
            <a:endParaRPr lang="en-US" altLang="ja-JP" dirty="0" smtClean="0"/>
          </a:p>
          <a:p>
            <a:r>
              <a:rPr lang="ja-JP" altLang="en-US" dirty="0" smtClean="0"/>
              <a:t>これは日本の排出企業というよりも商社・証券会社やヘッジファンドなどが購入している</a:t>
            </a:r>
            <a:r>
              <a:rPr lang="en-US" baseline="30000" dirty="0" smtClean="0"/>
              <a:t>51</a:t>
            </a:r>
            <a:endParaRPr lang="en-US" dirty="0" smtClean="0"/>
          </a:p>
          <a:p>
            <a:r>
              <a:rPr lang="en-US" dirty="0" smtClean="0"/>
              <a:t>2007</a:t>
            </a:r>
            <a:r>
              <a:rPr lang="ja-JP" altLang="en-US" dirty="0" smtClean="0"/>
              <a:t>年</a:t>
            </a:r>
            <a:r>
              <a:rPr lang="en-US" dirty="0" smtClean="0"/>
              <a:t>9</a:t>
            </a:r>
            <a:r>
              <a:rPr lang="ja-JP" altLang="en-US" dirty="0" smtClean="0"/>
              <a:t>月</a:t>
            </a:r>
            <a:r>
              <a:rPr lang="en-US" dirty="0" smtClean="0"/>
              <a:t>30</a:t>
            </a:r>
            <a:r>
              <a:rPr lang="ja-JP" altLang="en-US" dirty="0" smtClean="0"/>
              <a:t>日から金融商品取引法が施行され，銀行系証券も直接の売買が可能になった。 </a:t>
            </a:r>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20</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日本政府の購入</a:t>
            </a:r>
            <a:endParaRPr lang="ja-JP" altLang="en-US" dirty="0"/>
          </a:p>
        </p:txBody>
      </p:sp>
      <p:sp>
        <p:nvSpPr>
          <p:cNvPr id="3" name="コンテンツ プレースホルダ 2"/>
          <p:cNvSpPr>
            <a:spLocks noGrp="1"/>
          </p:cNvSpPr>
          <p:nvPr>
            <p:ph idx="1"/>
          </p:nvPr>
        </p:nvSpPr>
        <p:spPr/>
        <p:txBody>
          <a:bodyPr>
            <a:normAutofit/>
          </a:bodyPr>
          <a:lstStyle/>
          <a:p>
            <a:r>
              <a:rPr lang="ja-JP" altLang="en-US" dirty="0" smtClean="0"/>
              <a:t>日本政府は</a:t>
            </a:r>
            <a:r>
              <a:rPr lang="en-US" dirty="0" smtClean="0"/>
              <a:t>2007</a:t>
            </a:r>
            <a:r>
              <a:rPr lang="ja-JP" altLang="en-US" dirty="0" smtClean="0"/>
              <a:t>年</a:t>
            </a:r>
            <a:r>
              <a:rPr lang="en-US" dirty="0" smtClean="0"/>
              <a:t>4</a:t>
            </a:r>
            <a:r>
              <a:rPr lang="ja-JP" altLang="en-US" dirty="0" smtClean="0"/>
              <a:t>月，初めて</a:t>
            </a:r>
            <a:endParaRPr lang="en-US" altLang="ja-JP" dirty="0" smtClean="0"/>
          </a:p>
          <a:p>
            <a:r>
              <a:rPr lang="en-US" dirty="0" smtClean="0"/>
              <a:t>122</a:t>
            </a:r>
            <a:r>
              <a:rPr lang="ja-JP" altLang="en-US" dirty="0" smtClean="0"/>
              <a:t>億円で約</a:t>
            </a:r>
            <a:r>
              <a:rPr lang="en-US" dirty="0" smtClean="0"/>
              <a:t>638</a:t>
            </a:r>
            <a:r>
              <a:rPr lang="ja-JP" altLang="en-US" dirty="0" smtClean="0"/>
              <a:t>万</a:t>
            </a:r>
            <a:r>
              <a:rPr lang="en-US" dirty="0" smtClean="0"/>
              <a:t>4000</a:t>
            </a:r>
            <a:r>
              <a:rPr lang="ja-JP" altLang="en-US" dirty="0" smtClean="0"/>
              <a:t>トンの排出権を丸紅，化学製品輸入販売のローディアジャパンや中国系・英系などの計</a:t>
            </a:r>
            <a:r>
              <a:rPr lang="en-US" dirty="0" smtClean="0"/>
              <a:t>5</a:t>
            </a:r>
            <a:r>
              <a:rPr lang="ja-JP" altLang="en-US" dirty="0" smtClean="0"/>
              <a:t>社から購入</a:t>
            </a:r>
            <a:r>
              <a:rPr lang="en-US" baseline="30000" dirty="0" smtClean="0"/>
              <a:t>52</a:t>
            </a:r>
            <a:endParaRPr lang="en-US" altLang="ja-JP" dirty="0" smtClean="0"/>
          </a:p>
          <a:p>
            <a:r>
              <a:rPr lang="en-US" dirty="0" smtClean="0"/>
              <a:t>2008</a:t>
            </a:r>
            <a:r>
              <a:rPr lang="ja-JP" altLang="en-US" dirty="0" smtClean="0"/>
              <a:t>年の排出権取引は，トン当たりの価格</a:t>
            </a:r>
            <a:r>
              <a:rPr lang="en-US" dirty="0" smtClean="0"/>
              <a:t>19</a:t>
            </a:r>
            <a:r>
              <a:rPr lang="ja-JP" altLang="en-US" dirty="0" smtClean="0"/>
              <a:t>ユーロ（</a:t>
            </a:r>
            <a:r>
              <a:rPr lang="en-US" dirty="0" smtClean="0"/>
              <a:t>26</a:t>
            </a:r>
            <a:r>
              <a:rPr lang="ja-JP" altLang="en-US" dirty="0" smtClean="0"/>
              <a:t>ドル，</a:t>
            </a:r>
            <a:r>
              <a:rPr lang="en-US" dirty="0" smtClean="0"/>
              <a:t>2860</a:t>
            </a:r>
            <a:r>
              <a:rPr lang="ja-JP" altLang="en-US" dirty="0" smtClean="0"/>
              <a:t>円）</a:t>
            </a:r>
            <a:endParaRPr lang="en-US" altLang="ja-JP" dirty="0" smtClean="0"/>
          </a:p>
          <a:p>
            <a:r>
              <a:rPr lang="ja-JP" altLang="en-US" dirty="0" smtClean="0"/>
              <a:t>この価格で日本政府が</a:t>
            </a:r>
            <a:r>
              <a:rPr lang="en-US" dirty="0" smtClean="0"/>
              <a:t>1990</a:t>
            </a:r>
            <a:r>
              <a:rPr lang="ja-JP" altLang="en-US" dirty="0" smtClean="0"/>
              <a:t>年排出量の</a:t>
            </a:r>
            <a:r>
              <a:rPr lang="en-US" dirty="0" smtClean="0"/>
              <a:t>1.6%</a:t>
            </a:r>
            <a:r>
              <a:rPr lang="ja-JP" altLang="en-US" dirty="0" smtClean="0"/>
              <a:t>を購入すると京都議定書の期間だけで，</a:t>
            </a:r>
            <a:r>
              <a:rPr lang="en-US" dirty="0" smtClean="0"/>
              <a:t>12</a:t>
            </a:r>
            <a:r>
              <a:rPr lang="ja-JP" altLang="en-US" dirty="0" smtClean="0"/>
              <a:t>億</a:t>
            </a:r>
            <a:r>
              <a:rPr lang="en-US" dirty="0" smtClean="0"/>
              <a:t>6100</a:t>
            </a:r>
            <a:r>
              <a:rPr lang="ja-JP" altLang="en-US" dirty="0" smtClean="0"/>
              <a:t>万トン</a:t>
            </a:r>
            <a:r>
              <a:rPr lang="en-US" altLang="ja-JP" dirty="0" smtClean="0"/>
              <a:t>×</a:t>
            </a:r>
            <a:r>
              <a:rPr lang="en-US" dirty="0" smtClean="0"/>
              <a:t>0.016</a:t>
            </a:r>
            <a:r>
              <a:rPr lang="en-US" altLang="ja-JP" dirty="0" smtClean="0"/>
              <a:t>×</a:t>
            </a:r>
            <a:r>
              <a:rPr lang="en-US" dirty="0" smtClean="0"/>
              <a:t>5</a:t>
            </a:r>
            <a:r>
              <a:rPr lang="en-US" altLang="ja-JP" dirty="0" smtClean="0"/>
              <a:t>×</a:t>
            </a:r>
            <a:r>
              <a:rPr lang="en-US" dirty="0" smtClean="0"/>
              <a:t>(2860</a:t>
            </a:r>
            <a:r>
              <a:rPr lang="ja-JP" altLang="en-US" dirty="0" smtClean="0"/>
              <a:t>円</a:t>
            </a:r>
            <a:r>
              <a:rPr lang="en-US" dirty="0" smtClean="0"/>
              <a:t>/</a:t>
            </a:r>
            <a:r>
              <a:rPr lang="ja-JP" altLang="en-US" dirty="0" smtClean="0"/>
              <a:t>トン</a:t>
            </a:r>
            <a:r>
              <a:rPr lang="en-US" dirty="0" smtClean="0"/>
              <a:t>)=2885</a:t>
            </a:r>
            <a:r>
              <a:rPr lang="ja-JP" altLang="en-US" dirty="0" smtClean="0"/>
              <a:t>億</a:t>
            </a:r>
            <a:r>
              <a:rPr lang="en-US" dirty="0" smtClean="0"/>
              <a:t>1680</a:t>
            </a:r>
            <a:r>
              <a:rPr lang="ja-JP" altLang="en-US" dirty="0" smtClean="0"/>
              <a:t>万円が必要。 </a:t>
            </a:r>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21</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日本の排出削減の現実</a:t>
            </a:r>
            <a:endParaRPr lang="ja-JP" altLang="en-US" dirty="0"/>
          </a:p>
        </p:txBody>
      </p:sp>
      <p:sp>
        <p:nvSpPr>
          <p:cNvPr id="3" name="コンテンツ プレースホルダ 2"/>
          <p:cNvSpPr>
            <a:spLocks noGrp="1"/>
          </p:cNvSpPr>
          <p:nvPr>
            <p:ph idx="1"/>
          </p:nvPr>
        </p:nvSpPr>
        <p:spPr/>
        <p:txBody>
          <a:bodyPr/>
          <a:lstStyle/>
          <a:p>
            <a:r>
              <a:rPr lang="ja-JP" altLang="en-US" dirty="0" smtClean="0"/>
              <a:t>家電や自動車などの製品，製造工程など，エネルギー効率は，世界に類をみないほど高い日本は，乾いた雑巾，と形容される</a:t>
            </a:r>
            <a:endParaRPr lang="en-US" altLang="ja-JP" dirty="0" smtClean="0"/>
          </a:p>
          <a:p>
            <a:r>
              <a:rPr lang="ja-JP" altLang="en-US" dirty="0" smtClean="0"/>
              <a:t>エコライフ運動などのいわば精神主義宣伝も功を奏していない。</a:t>
            </a:r>
            <a:r>
              <a:rPr lang="en-US" dirty="0" smtClean="0"/>
              <a:t>6.8%</a:t>
            </a:r>
            <a:r>
              <a:rPr lang="ja-JP" altLang="en-US" dirty="0" smtClean="0"/>
              <a:t>を排出削減で乗り切ろうという基本方針の達成は極めて厳しい</a:t>
            </a:r>
            <a:endParaRPr lang="en-US" altLang="ja-JP" dirty="0" smtClean="0"/>
          </a:p>
          <a:p>
            <a:r>
              <a:rPr lang="ja-JP" altLang="en-US" dirty="0" smtClean="0"/>
              <a:t>環境省が唱える環境税や炭素税を導入，つまり，多くの税金がすでにかかっているガソリンや電気代金をさらに上げて，企業活動さらには国民生活を圧迫するか，排出権取引に頼らざるを得ない。 </a:t>
            </a:r>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22</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図1.9 温室効果ガス市場価格変動.bmp"/>
          <p:cNvPicPr>
            <a:picLocks noChangeAspect="1"/>
          </p:cNvPicPr>
          <p:nvPr/>
        </p:nvPicPr>
        <p:blipFill>
          <a:blip r:embed="rId2"/>
          <a:stretch>
            <a:fillRect/>
          </a:stretch>
        </p:blipFill>
        <p:spPr>
          <a:xfrm>
            <a:off x="1117600" y="1803400"/>
            <a:ext cx="6908800" cy="3251200"/>
          </a:xfrm>
          <a:prstGeom prst="rect">
            <a:avLst/>
          </a:prstGeom>
        </p:spPr>
      </p:pic>
      <p:sp>
        <p:nvSpPr>
          <p:cNvPr id="5" name="タイトル 4"/>
          <p:cNvSpPr>
            <a:spLocks noGrp="1"/>
          </p:cNvSpPr>
          <p:nvPr>
            <p:ph type="title"/>
          </p:nvPr>
        </p:nvSpPr>
        <p:spPr>
          <a:xfrm>
            <a:off x="304800" y="582706"/>
            <a:ext cx="8381999" cy="788894"/>
          </a:xfrm>
        </p:spPr>
        <p:txBody>
          <a:bodyPr>
            <a:noAutofit/>
          </a:bodyPr>
          <a:lstStyle/>
          <a:p>
            <a:r>
              <a:rPr lang="en-US" altLang="ja-JP" sz="3200" dirty="0" smtClean="0"/>
              <a:t>EEX</a:t>
            </a:r>
            <a:r>
              <a:rPr lang="ja-JP" altLang="en-US" sz="3200" dirty="0" smtClean="0"/>
              <a:t>第２期ヨーロッパ炭素先物取引の価格変遷</a:t>
            </a:r>
            <a:endParaRPr lang="ja-JP" altLang="en-US" sz="3200"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3" name="スライド番号プレースホルダ 2"/>
          <p:cNvSpPr>
            <a:spLocks noGrp="1"/>
          </p:cNvSpPr>
          <p:nvPr>
            <p:ph type="sldNum" sz="quarter" idx="12"/>
          </p:nvPr>
        </p:nvSpPr>
        <p:spPr/>
        <p:txBody>
          <a:bodyPr/>
          <a:lstStyle/>
          <a:p>
            <a:fld id="{BC49E7F1-1F32-BF4F-B5E0-ED48D217697F}" type="slidenum">
              <a:rPr lang="ja-JP" altLang="en-US" smtClean="0"/>
              <a:pPr/>
              <a:t>23</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排出権取引は投機市場</a:t>
            </a:r>
            <a:endParaRPr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国民の税金が一部の投機関係者に吸収</a:t>
            </a:r>
            <a:endParaRPr lang="en-US" altLang="ja-JP" dirty="0" smtClean="0"/>
          </a:p>
          <a:p>
            <a:r>
              <a:rPr lang="ja-JP" altLang="en-US" dirty="0" smtClean="0"/>
              <a:t>環境問題に対する姿勢は，人類全体の健康と福祉の向上を目指すものであった筈？</a:t>
            </a:r>
            <a:endParaRPr lang="en-US" altLang="ja-JP" dirty="0" smtClean="0"/>
          </a:p>
          <a:p>
            <a:r>
              <a:rPr lang="ja-JP" altLang="en-US" dirty="0" smtClean="0"/>
              <a:t>温室効果ガスが，経済市場で格好の投機対象に変質</a:t>
            </a:r>
            <a:endParaRPr lang="en-US" altLang="ja-JP" dirty="0" smtClean="0"/>
          </a:p>
          <a:p>
            <a:r>
              <a:rPr lang="ja-JP" altLang="en-US" dirty="0" smtClean="0"/>
              <a:t>温暖化問題は，単なるエコライフなどの精神主義だけでは捉えられず，国際的な経済もしくは政治戦略の観点が必要</a:t>
            </a:r>
            <a:endParaRPr lang="en-US" altLang="ja-JP" dirty="0" smtClean="0"/>
          </a:p>
          <a:p>
            <a:r>
              <a:rPr lang="ja-JP" altLang="en-US" dirty="0" smtClean="0"/>
              <a:t>気候変動に最も脆弱な世界の貧困層の救済という錦の御旗は確保されているのか？ 　。</a:t>
            </a:r>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24</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2774" y="116632"/>
            <a:ext cx="8074026" cy="1224136"/>
          </a:xfrm>
        </p:spPr>
        <p:txBody>
          <a:bodyPr>
            <a:normAutofit/>
          </a:bodyPr>
          <a:lstStyle/>
          <a:p>
            <a:r>
              <a:rPr kumimoji="1" lang="ja-JP" altLang="en-US" dirty="0" smtClean="0"/>
              <a:t>排出権取引の現状</a:t>
            </a:r>
            <a:r>
              <a:rPr lang="ja-JP" altLang="en-US" dirty="0" smtClean="0"/>
              <a:t>　</a:t>
            </a:r>
            <a:r>
              <a:rPr lang="en-US" altLang="ja-JP" dirty="0" smtClean="0"/>
              <a:t>24%</a:t>
            </a:r>
            <a:r>
              <a:rPr lang="ja-JP" altLang="en-US" dirty="0" smtClean="0"/>
              <a:t>縮小</a:t>
            </a:r>
            <a:r>
              <a:rPr lang="en-US" altLang="ja-JP" dirty="0" smtClean="0"/>
              <a:t/>
            </a:r>
            <a:br>
              <a:rPr lang="en-US" altLang="ja-JP" dirty="0" smtClean="0"/>
            </a:br>
            <a:r>
              <a:rPr lang="en-US" altLang="ja-JP" sz="2400" dirty="0" smtClean="0"/>
              <a:t>2013.4.11 </a:t>
            </a:r>
            <a:r>
              <a:rPr lang="en-US" altLang="ja-JP" sz="2400" dirty="0" err="1" smtClean="0"/>
              <a:t>SankeiBiz</a:t>
            </a:r>
            <a:endParaRPr kumimoji="1" lang="ja-JP" altLang="en-US" sz="2400" dirty="0"/>
          </a:p>
        </p:txBody>
      </p:sp>
      <p:sp>
        <p:nvSpPr>
          <p:cNvPr id="3" name="コンテンツ プレースホルダー 2"/>
          <p:cNvSpPr>
            <a:spLocks noGrp="1"/>
          </p:cNvSpPr>
          <p:nvPr>
            <p:ph idx="1"/>
          </p:nvPr>
        </p:nvSpPr>
        <p:spPr>
          <a:xfrm>
            <a:off x="988358" y="1356792"/>
            <a:ext cx="7167284" cy="4281339"/>
          </a:xfrm>
        </p:spPr>
        <p:txBody>
          <a:bodyPr>
            <a:noAutofit/>
          </a:bodyPr>
          <a:lstStyle/>
          <a:p>
            <a:r>
              <a:rPr lang="ja-JP" altLang="en-US" sz="2400" dirty="0" smtClean="0"/>
              <a:t>ガソリン１０</a:t>
            </a:r>
            <a:r>
              <a:rPr lang="en-US" altLang="ja-JP" sz="2400" dirty="0" smtClean="0"/>
              <a:t>0</a:t>
            </a:r>
            <a:r>
              <a:rPr lang="ja-JP" altLang="en-US" sz="2400" dirty="0" smtClean="0"/>
              <a:t>ガロン</a:t>
            </a:r>
            <a:r>
              <a:rPr lang="ja-JP" altLang="en-US" sz="2400" dirty="0"/>
              <a:t>（約</a:t>
            </a:r>
            <a:r>
              <a:rPr lang="ja-JP" altLang="en-US" sz="2400" dirty="0" smtClean="0"/>
              <a:t>３８８リットル</a:t>
            </a:r>
            <a:r>
              <a:rPr lang="ja-JP" altLang="en-US" sz="2400" dirty="0"/>
              <a:t>）の燃焼で１トンのＣＯ２が</a:t>
            </a:r>
            <a:r>
              <a:rPr lang="ja-JP" altLang="en-US" sz="2400" dirty="0" smtClean="0"/>
              <a:t>排出。</a:t>
            </a:r>
            <a:r>
              <a:rPr lang="en-US" altLang="ja-JP" sz="1600" dirty="0" smtClean="0"/>
              <a:t>after </a:t>
            </a:r>
            <a:r>
              <a:rPr lang="ja-JP" altLang="en-US" sz="1600" dirty="0" smtClean="0"/>
              <a:t>米</a:t>
            </a:r>
            <a:r>
              <a:rPr lang="ja-JP" altLang="en-US" sz="1600" dirty="0"/>
              <a:t>環境保護局（ＥＰＡ）</a:t>
            </a:r>
            <a:endParaRPr lang="en-US" altLang="ja-JP" sz="1600" dirty="0" smtClean="0"/>
          </a:p>
          <a:p>
            <a:r>
              <a:rPr lang="ja-JP" altLang="en-US" sz="2400" dirty="0" smtClean="0"/>
              <a:t>ＥＵでの排出権価格は，今年</a:t>
            </a:r>
            <a:r>
              <a:rPr lang="ja-JP" altLang="en-US" sz="2400" dirty="0"/>
              <a:t>の１月２４日</a:t>
            </a:r>
            <a:r>
              <a:rPr lang="ja-JP" altLang="en-US" sz="2400" dirty="0" smtClean="0"/>
              <a:t>に１トン</a:t>
            </a:r>
            <a:r>
              <a:rPr lang="ja-JP" altLang="en-US" sz="2400" dirty="0"/>
              <a:t>当たり２．８１ユーロを記録。過去最高値から１０分の１に</a:t>
            </a:r>
            <a:r>
              <a:rPr lang="ja-JP" altLang="en-US" sz="2400" dirty="0" smtClean="0"/>
              <a:t>満たない。</a:t>
            </a:r>
            <a:endParaRPr lang="ja-JP" altLang="en-US" sz="2400" dirty="0"/>
          </a:p>
          <a:p>
            <a:r>
              <a:rPr lang="ja-JP" altLang="en-US" sz="2400" dirty="0" smtClean="0"/>
              <a:t>６１０億ドル</a:t>
            </a:r>
            <a:r>
              <a:rPr lang="ja-JP" altLang="en-US" sz="2400" dirty="0"/>
              <a:t>（約６兆円）の規模を持つ世界の排出権取引市場は、ＥＵ内の取引が全体の</a:t>
            </a:r>
            <a:r>
              <a:rPr lang="ja-JP" altLang="en-US" sz="2400" dirty="0" smtClean="0"/>
              <a:t>８９％。２０１２年</a:t>
            </a:r>
            <a:r>
              <a:rPr lang="ja-JP" altLang="en-US" sz="2400" dirty="0"/>
              <a:t>にＥＵ市場で取引された排出量は前年比２６％増の１０億７０００万トンに</a:t>
            </a:r>
            <a:r>
              <a:rPr lang="ja-JP" altLang="en-US" sz="2400" dirty="0" smtClean="0"/>
              <a:t>膨れ上がったが、その</a:t>
            </a:r>
            <a:r>
              <a:rPr lang="ja-JP" altLang="en-US" sz="2400" dirty="0"/>
              <a:t>市場規模は前年比で</a:t>
            </a:r>
            <a:r>
              <a:rPr lang="ja-JP" altLang="en-US" sz="2400" dirty="0" smtClean="0"/>
              <a:t>２４％縮小。</a:t>
            </a:r>
            <a:endParaRPr kumimoji="1" lang="ja-JP" altLang="en-US" sz="2400" dirty="0"/>
          </a:p>
        </p:txBody>
      </p:sp>
      <p:sp>
        <p:nvSpPr>
          <p:cNvPr id="4" name="フッター プレースホルダー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ー 4"/>
          <p:cNvSpPr>
            <a:spLocks noGrp="1"/>
          </p:cNvSpPr>
          <p:nvPr>
            <p:ph type="sldNum" sz="quarter" idx="12"/>
          </p:nvPr>
        </p:nvSpPr>
        <p:spPr/>
        <p:txBody>
          <a:bodyPr/>
          <a:lstStyle/>
          <a:p>
            <a:fld id="{BC49E7F1-1F32-BF4F-B5E0-ED48D217697F}" type="slidenum">
              <a:rPr lang="ja-JP" altLang="en-US" smtClean="0"/>
              <a:pPr/>
              <a:t>25</a:t>
            </a:fld>
            <a:endParaRPr lang="ja-JP" altLang="en-US"/>
          </a:p>
        </p:txBody>
      </p:sp>
    </p:spTree>
    <p:extLst>
      <p:ext uri="{BB962C8B-B14F-4D97-AF65-F5344CB8AC3E}">
        <p14:creationId xmlns:p14="http://schemas.microsoft.com/office/powerpoint/2010/main" val="2882083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COP15 </a:t>
            </a:r>
            <a:r>
              <a:rPr lang="ja-JP" altLang="en-US" dirty="0" smtClean="0"/>
              <a:t>コペンハーゲン（</a:t>
            </a:r>
            <a:r>
              <a:rPr lang="ja-JP" altLang="en-US" dirty="0" smtClean="0">
                <a:solidFill>
                  <a:srgbClr val="FF0000"/>
                </a:solidFill>
              </a:rPr>
              <a:t>実施前</a:t>
            </a:r>
            <a:r>
              <a:rPr lang="ja-JP" altLang="en-US" dirty="0" smtClean="0"/>
              <a:t>）</a:t>
            </a:r>
            <a:endParaRPr lang="ja-JP" altLang="en-US" dirty="0"/>
          </a:p>
        </p:txBody>
      </p:sp>
      <p:sp>
        <p:nvSpPr>
          <p:cNvPr id="3" name="コンテンツ プレースホルダ 2"/>
          <p:cNvSpPr>
            <a:spLocks noGrp="1"/>
          </p:cNvSpPr>
          <p:nvPr>
            <p:ph idx="1"/>
          </p:nvPr>
        </p:nvSpPr>
        <p:spPr/>
        <p:txBody>
          <a:bodyPr/>
          <a:lstStyle/>
          <a:p>
            <a:r>
              <a:rPr lang="ja-JP" altLang="en-US" dirty="0" smtClean="0"/>
              <a:t>そして京都議定書が達成できても，</a:t>
            </a:r>
            <a:endParaRPr lang="en-US" altLang="ja-JP" dirty="0" smtClean="0"/>
          </a:p>
          <a:p>
            <a:r>
              <a:rPr lang="en-US" dirty="0" smtClean="0"/>
              <a:t>2013</a:t>
            </a:r>
            <a:r>
              <a:rPr lang="ja-JP" altLang="en-US" dirty="0" smtClean="0"/>
              <a:t>年以降もある</a:t>
            </a:r>
            <a:endParaRPr lang="en-US" altLang="ja-JP" dirty="0" smtClean="0"/>
          </a:p>
          <a:p>
            <a:r>
              <a:rPr lang="en-US" dirty="0" smtClean="0"/>
              <a:t>2009</a:t>
            </a:r>
            <a:r>
              <a:rPr lang="ja-JP" altLang="en-US" dirty="0" smtClean="0"/>
              <a:t>年</a:t>
            </a:r>
            <a:r>
              <a:rPr lang="en-US" dirty="0" smtClean="0"/>
              <a:t>12</a:t>
            </a:r>
            <a:r>
              <a:rPr lang="ja-JP" altLang="en-US" dirty="0" smtClean="0"/>
              <a:t>月のコペンハーゲンで開催される</a:t>
            </a:r>
            <a:r>
              <a:rPr lang="en-US" dirty="0" smtClean="0"/>
              <a:t>COP15</a:t>
            </a:r>
            <a:r>
              <a:rPr lang="ja-JP" altLang="en-US" dirty="0" smtClean="0"/>
              <a:t>に向けた</a:t>
            </a:r>
            <a:r>
              <a:rPr lang="en-US" dirty="0" smtClean="0"/>
              <a:t>EU</a:t>
            </a:r>
            <a:r>
              <a:rPr lang="ja-JP" altLang="en-US" dirty="0" smtClean="0"/>
              <a:t>の報告書によれば，</a:t>
            </a:r>
            <a:endParaRPr lang="en-US" altLang="ja-JP" dirty="0" smtClean="0"/>
          </a:p>
          <a:p>
            <a:r>
              <a:rPr lang="ja-JP" altLang="en-US" dirty="0" smtClean="0"/>
              <a:t>先進国全体で</a:t>
            </a:r>
            <a:r>
              <a:rPr lang="en-US" dirty="0" smtClean="0"/>
              <a:t>2020</a:t>
            </a:r>
            <a:r>
              <a:rPr lang="ja-JP" altLang="en-US" dirty="0" smtClean="0"/>
              <a:t>年までに</a:t>
            </a:r>
            <a:r>
              <a:rPr lang="en-US" dirty="0" smtClean="0"/>
              <a:t>1990</a:t>
            </a:r>
            <a:r>
              <a:rPr lang="ja-JP" altLang="en-US" dirty="0" smtClean="0"/>
              <a:t>年比</a:t>
            </a:r>
            <a:r>
              <a:rPr lang="en-US" dirty="0" smtClean="0"/>
              <a:t>30%</a:t>
            </a:r>
            <a:r>
              <a:rPr lang="ja-JP" altLang="en-US" dirty="0" smtClean="0"/>
              <a:t>の削減目標を設定</a:t>
            </a:r>
            <a:r>
              <a:rPr lang="en-US" baseline="30000" dirty="0" smtClean="0"/>
              <a:t>54</a:t>
            </a:r>
            <a:endParaRPr lang="en-US" altLang="ja-JP" dirty="0" smtClean="0"/>
          </a:p>
          <a:p>
            <a:r>
              <a:rPr lang="ja-JP" altLang="en-US" dirty="0" smtClean="0"/>
              <a:t>京都議定書が</a:t>
            </a:r>
            <a:r>
              <a:rPr lang="en-US" dirty="0" smtClean="0"/>
              <a:t>5%</a:t>
            </a:r>
            <a:r>
              <a:rPr lang="ja-JP" altLang="en-US" dirty="0" smtClean="0"/>
              <a:t>削減であるから，日本にとってはとてつもない数字と言える。 </a:t>
            </a:r>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26</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pic>
        <p:nvPicPr>
          <p:cNvPr id="6" name="コンテンツ プレースホルダ 5" descr="IMG_0070.jpg"/>
          <p:cNvPicPr>
            <a:picLocks noGrp="1" noChangeAspect="1"/>
          </p:cNvPicPr>
          <p:nvPr>
            <p:ph idx="1"/>
          </p:nvPr>
        </p:nvPicPr>
        <p:blipFill>
          <a:blip r:embed="rId2"/>
          <a:srcRect l="-15840" r="-15840"/>
          <a:stretch>
            <a:fillRect/>
          </a:stretch>
        </p:blipFill>
        <p:spPr/>
      </p:pic>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27</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pic>
        <p:nvPicPr>
          <p:cNvPr id="6" name="コンテンツ プレースホルダ 5" descr="IMG_0025_3.jpg"/>
          <p:cNvPicPr>
            <a:picLocks noGrp="1" noChangeAspect="1"/>
          </p:cNvPicPr>
          <p:nvPr>
            <p:ph idx="1"/>
          </p:nvPr>
        </p:nvPicPr>
        <p:blipFill>
          <a:blip r:embed="rId2"/>
          <a:srcRect l="-15840" r="-15840"/>
          <a:stretch>
            <a:fillRect/>
          </a:stretch>
        </p:blipFill>
        <p:spPr/>
      </p:pic>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28</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pic>
        <p:nvPicPr>
          <p:cNvPr id="6" name="コンテンツ プレースホルダ 5" descr="IMG_0044.jpg"/>
          <p:cNvPicPr>
            <a:picLocks noGrp="1" noChangeAspect="1"/>
          </p:cNvPicPr>
          <p:nvPr>
            <p:ph idx="1"/>
          </p:nvPr>
        </p:nvPicPr>
        <p:blipFill>
          <a:blip r:embed="rId2"/>
          <a:srcRect l="-15840" r="-15840"/>
          <a:stretch>
            <a:fillRect/>
          </a:stretch>
        </p:blipFill>
        <p:spPr/>
      </p:pic>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29</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図1.4  地球環境問題の区分.bmp"/>
          <p:cNvPicPr>
            <a:picLocks noChangeAspect="1"/>
          </p:cNvPicPr>
          <p:nvPr/>
        </p:nvPicPr>
        <p:blipFill>
          <a:blip r:embed="rId2"/>
          <a:stretch>
            <a:fillRect/>
          </a:stretch>
        </p:blipFill>
        <p:spPr>
          <a:xfrm>
            <a:off x="4388211" y="0"/>
            <a:ext cx="367577" cy="6858000"/>
          </a:xfrm>
          <a:prstGeom prst="rect">
            <a:avLst/>
          </a:prstGeom>
        </p:spPr>
      </p:pic>
      <p:pic>
        <p:nvPicPr>
          <p:cNvPr id="3" name="図 2" descr="図1.4  地球環境問題の区分.bmp"/>
          <p:cNvPicPr>
            <a:picLocks noChangeAspect="1"/>
          </p:cNvPicPr>
          <p:nvPr/>
        </p:nvPicPr>
        <p:blipFill>
          <a:blip r:embed="rId2"/>
          <a:stretch>
            <a:fillRect/>
          </a:stretch>
        </p:blipFill>
        <p:spPr>
          <a:xfrm>
            <a:off x="4388211" y="0"/>
            <a:ext cx="367577" cy="6858000"/>
          </a:xfrm>
          <a:prstGeom prst="rect">
            <a:avLst/>
          </a:prstGeom>
        </p:spPr>
      </p:pic>
      <p:pic>
        <p:nvPicPr>
          <p:cNvPr id="4" name="図 3" descr="図1.4  地球環境問題の区分.jpg"/>
          <p:cNvPicPr>
            <a:picLocks noChangeAspect="1"/>
          </p:cNvPicPr>
          <p:nvPr/>
        </p:nvPicPr>
        <p:blipFill>
          <a:blip r:embed="rId3"/>
          <a:stretch>
            <a:fillRect/>
          </a:stretch>
        </p:blipFill>
        <p:spPr>
          <a:xfrm>
            <a:off x="2035921" y="0"/>
            <a:ext cx="5072158" cy="6858000"/>
          </a:xfrm>
          <a:prstGeom prst="rect">
            <a:avLst/>
          </a:prstGeom>
        </p:spPr>
      </p:pic>
      <p:sp>
        <p:nvSpPr>
          <p:cNvPr id="7" name="タイトル 6"/>
          <p:cNvSpPr>
            <a:spLocks noGrp="1"/>
          </p:cNvSpPr>
          <p:nvPr>
            <p:ph type="title"/>
          </p:nvPr>
        </p:nvSpPr>
        <p:spPr>
          <a:xfrm>
            <a:off x="612775" y="582706"/>
            <a:ext cx="987425" cy="5513294"/>
          </a:xfrm>
        </p:spPr>
        <p:txBody>
          <a:bodyPr>
            <a:normAutofit fontScale="90000"/>
          </a:bodyPr>
          <a:lstStyle/>
          <a:p>
            <a:r>
              <a:rPr lang="ja-JP" altLang="en-US" dirty="0" smtClean="0"/>
              <a:t>地球環境問題の区分</a:t>
            </a:r>
            <a:endParaRPr lang="ja-JP" altLang="en-US" dirty="0"/>
          </a:p>
        </p:txBody>
      </p:sp>
      <p:sp>
        <p:nvSpPr>
          <p:cNvPr id="6" name="フッター プレースホルダ 5"/>
          <p:cNvSpPr>
            <a:spLocks noGrp="1"/>
          </p:cNvSpPr>
          <p:nvPr>
            <p:ph type="ftr" sz="quarter" idx="11"/>
          </p:nvPr>
        </p:nvSpPr>
        <p:spPr/>
        <p:txBody>
          <a:bodyPr/>
          <a:lstStyle/>
          <a:p>
            <a:r>
              <a:rPr lang="ja-JP" altLang="en-US" dirty="0" smtClean="0"/>
              <a:t>第１章　地球環境問題とはなにか</a:t>
            </a:r>
            <a:endParaRPr lang="ja-JP" altLang="en-US" dirty="0"/>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3</a:t>
            </a:fld>
            <a:endParaRPr lang="ja-JP" altLang="en-US"/>
          </a:p>
        </p:txBody>
      </p:sp>
      <p:sp>
        <p:nvSpPr>
          <p:cNvPr id="8" name="テキスト ボックス 7"/>
          <p:cNvSpPr txBox="1"/>
          <p:nvPr/>
        </p:nvSpPr>
        <p:spPr>
          <a:xfrm>
            <a:off x="5797004" y="2636912"/>
            <a:ext cx="853156" cy="369332"/>
          </a:xfrm>
          <a:prstGeom prst="rect">
            <a:avLst/>
          </a:prstGeom>
          <a:noFill/>
        </p:spPr>
        <p:txBody>
          <a:bodyPr wrap="none" rtlCol="0">
            <a:spAutoFit/>
          </a:bodyPr>
          <a:lstStyle/>
          <a:p>
            <a:r>
              <a:rPr kumimoji="1" lang="en-US" altLang="ja-JP" dirty="0" smtClean="0">
                <a:solidFill>
                  <a:schemeClr val="bg1"/>
                </a:solidFill>
              </a:rPr>
              <a:t>PM2.5</a:t>
            </a:r>
            <a:endParaRPr kumimoji="1" lang="ja-JP" alt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pic>
        <p:nvPicPr>
          <p:cNvPr id="6" name="コンテンツ プレースホルダ 5" descr="IMG_0037.jpg"/>
          <p:cNvPicPr>
            <a:picLocks noGrp="1" noChangeAspect="1"/>
          </p:cNvPicPr>
          <p:nvPr>
            <p:ph idx="1"/>
          </p:nvPr>
        </p:nvPicPr>
        <p:blipFill>
          <a:blip r:embed="rId2"/>
          <a:srcRect l="-15840" r="-15840"/>
          <a:stretch>
            <a:fillRect/>
          </a:stretch>
        </p:blipFill>
        <p:spPr/>
      </p:pic>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30</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pic>
        <p:nvPicPr>
          <p:cNvPr id="6" name="コンテンツ プレースホルダ 5" descr="IMG_0041.jpg"/>
          <p:cNvPicPr>
            <a:picLocks noGrp="1" noChangeAspect="1"/>
          </p:cNvPicPr>
          <p:nvPr>
            <p:ph idx="1"/>
          </p:nvPr>
        </p:nvPicPr>
        <p:blipFill>
          <a:blip r:embed="rId2"/>
          <a:srcRect l="-15840" r="-15840"/>
          <a:stretch>
            <a:fillRect/>
          </a:stretch>
        </p:blipFill>
        <p:spPr/>
      </p:pic>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31</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pic>
        <p:nvPicPr>
          <p:cNvPr id="6" name="コンテンツ プレースホルダ 5" descr="IMG_0042.jpg"/>
          <p:cNvPicPr>
            <a:picLocks noGrp="1" noChangeAspect="1"/>
          </p:cNvPicPr>
          <p:nvPr>
            <p:ph idx="1"/>
          </p:nvPr>
        </p:nvPicPr>
        <p:blipFill>
          <a:blip r:embed="rId2"/>
          <a:srcRect l="-15840" r="-15840"/>
          <a:stretch>
            <a:fillRect/>
          </a:stretch>
        </p:blipFill>
        <p:spPr/>
      </p:pic>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32</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コペンハーゲン合意（</a:t>
            </a:r>
            <a:r>
              <a:rPr lang="ja-JP" altLang="en-US" dirty="0" smtClean="0">
                <a:solidFill>
                  <a:srgbClr val="FF0000"/>
                </a:solidFill>
              </a:rPr>
              <a:t>実施後</a:t>
            </a:r>
            <a:r>
              <a:rPr lang="ja-JP" altLang="en-US" dirty="0" smtClean="0"/>
              <a:t>）</a:t>
            </a:r>
            <a:endParaRPr lang="ja-JP" altLang="en-US" dirty="0"/>
          </a:p>
        </p:txBody>
      </p:sp>
      <p:sp>
        <p:nvSpPr>
          <p:cNvPr id="3" name="コンテンツ プレースホルダ 2"/>
          <p:cNvSpPr>
            <a:spLocks noGrp="1"/>
          </p:cNvSpPr>
          <p:nvPr>
            <p:ph idx="1"/>
          </p:nvPr>
        </p:nvSpPr>
        <p:spPr/>
        <p:txBody>
          <a:bodyPr/>
          <a:lstStyle/>
          <a:p>
            <a:r>
              <a:rPr lang="ja-JP" altLang="en-US" dirty="0" smtClean="0"/>
              <a:t>京都議定書は</a:t>
            </a:r>
            <a:r>
              <a:rPr lang="en-US" altLang="ja-JP" dirty="0" smtClean="0"/>
              <a:t>2008〜2012</a:t>
            </a:r>
            <a:r>
              <a:rPr lang="ja-JP" altLang="en-US" dirty="0" smtClean="0"/>
              <a:t>年，先進国限定，</a:t>
            </a:r>
            <a:r>
              <a:rPr lang="en-US" altLang="ja-JP" dirty="0" smtClean="0"/>
              <a:t>USA</a:t>
            </a:r>
            <a:r>
              <a:rPr lang="ja-JP" altLang="en-US" dirty="0" smtClean="0"/>
              <a:t>などは含まれない</a:t>
            </a:r>
            <a:endParaRPr lang="en-US" altLang="ja-JP" dirty="0" smtClean="0"/>
          </a:p>
          <a:p>
            <a:r>
              <a:rPr lang="en-US" altLang="ja-JP" dirty="0" smtClean="0"/>
              <a:t>COP15</a:t>
            </a:r>
            <a:r>
              <a:rPr lang="ja-JP" altLang="en-US" dirty="0" smtClean="0"/>
              <a:t>は，ポスト京都議定書</a:t>
            </a:r>
            <a:endParaRPr lang="en-US" altLang="ja-JP" dirty="0" smtClean="0"/>
          </a:p>
          <a:p>
            <a:r>
              <a:rPr lang="ja-JP" altLang="en-US" dirty="0" smtClean="0"/>
              <a:t>新興国との対立で法的拘束力を持たない合意が得られただけ</a:t>
            </a:r>
            <a:endParaRPr lang="en-US" altLang="ja-JP" dirty="0" smtClean="0"/>
          </a:p>
          <a:p>
            <a:r>
              <a:rPr lang="ja-JP" altLang="en-US" dirty="0" smtClean="0"/>
              <a:t>日本は現在，世界最大の財政赤字国でありながら，</a:t>
            </a:r>
            <a:r>
              <a:rPr lang="en-US" altLang="ja-JP" dirty="0" smtClean="0"/>
              <a:t>2010〜2012</a:t>
            </a:r>
            <a:r>
              <a:rPr lang="ja-JP" altLang="en-US" dirty="0" smtClean="0"/>
              <a:t>年の先進国の途上国援助負担分（年</a:t>
            </a:r>
            <a:r>
              <a:rPr lang="en-US" altLang="ja-JP" dirty="0" smtClean="0"/>
              <a:t>100</a:t>
            </a:r>
            <a:r>
              <a:rPr lang="ja-JP" altLang="en-US" dirty="0" smtClean="0"/>
              <a:t>億円）の半額拠出を打ち出した。</a:t>
            </a:r>
            <a:endParaRPr lang="en-US" altLang="ja-JP" dirty="0" smtClean="0"/>
          </a:p>
          <a:p>
            <a:endParaRPr lang="ja-JP" altLang="en-US" dirty="0"/>
          </a:p>
        </p:txBody>
      </p:sp>
      <p:sp>
        <p:nvSpPr>
          <p:cNvPr id="4" name="テキスト ボックス 3"/>
          <p:cNvSpPr txBox="1"/>
          <p:nvPr/>
        </p:nvSpPr>
        <p:spPr>
          <a:xfrm>
            <a:off x="457200" y="5802997"/>
            <a:ext cx="8276424" cy="646331"/>
          </a:xfrm>
          <a:prstGeom prst="rect">
            <a:avLst/>
          </a:prstGeom>
          <a:noFill/>
        </p:spPr>
        <p:txBody>
          <a:bodyPr wrap="none" rtlCol="0">
            <a:spAutoFit/>
          </a:bodyPr>
          <a:lstStyle/>
          <a:p>
            <a:r>
              <a:rPr lang="ja-JP" altLang="en-US" dirty="0" smtClean="0"/>
              <a:t>最終日の</a:t>
            </a:r>
            <a:r>
              <a:rPr lang="en-US" altLang="ja-JP" dirty="0" smtClean="0"/>
              <a:t>17</a:t>
            </a:r>
            <a:r>
              <a:rPr lang="ja-JP" altLang="en-US" dirty="0" smtClean="0"/>
              <a:t>、</a:t>
            </a:r>
            <a:r>
              <a:rPr lang="en-US" altLang="ja-JP" dirty="0" smtClean="0"/>
              <a:t>18</a:t>
            </a:r>
            <a:r>
              <a:rPr lang="ja-JP" altLang="en-US" dirty="0" smtClean="0"/>
              <a:t>日は各国首脳が集まる首脳会合となった。</a:t>
            </a:r>
            <a:r>
              <a:rPr lang="en-US" altLang="ja-JP" dirty="0" smtClean="0"/>
              <a:t>98</a:t>
            </a:r>
            <a:r>
              <a:rPr lang="ja-JP" altLang="en-US" dirty="0" smtClean="0"/>
              <a:t>カ国。</a:t>
            </a:r>
            <a:endParaRPr lang="en-US" altLang="ja-JP" dirty="0" smtClean="0"/>
          </a:p>
          <a:p>
            <a:r>
              <a:rPr lang="ja-JP" altLang="en-US" dirty="0" smtClean="0"/>
              <a:t>なお、京都議定書の採択された</a:t>
            </a:r>
            <a:r>
              <a:rPr lang="en-US" altLang="ja-JP" dirty="0" smtClean="0"/>
              <a:t>COP3</a:t>
            </a:r>
            <a:r>
              <a:rPr lang="ja-JP" altLang="en-US" dirty="0" smtClean="0"/>
              <a:t>では先進国の首脳は誰一人参加していない。</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COP15</a:t>
            </a:r>
            <a:r>
              <a:rPr lang="ja-JP" altLang="en-US" dirty="0" smtClean="0"/>
              <a:t>合意後　提出されたリスト</a:t>
            </a:r>
            <a:endParaRPr lang="ja-JP" altLang="en-US" dirty="0"/>
          </a:p>
        </p:txBody>
      </p:sp>
      <p:pic>
        <p:nvPicPr>
          <p:cNvPr id="4" name="コンテンツ プレースホルダ 3" descr="スクリーンショット（2010-04-11 13.32.58）.png"/>
          <p:cNvPicPr>
            <a:picLocks noGrp="1" noChangeAspect="1"/>
          </p:cNvPicPr>
          <p:nvPr>
            <p:ph idx="1"/>
          </p:nvPr>
        </p:nvPicPr>
        <p:blipFill>
          <a:blip r:embed="rId2"/>
          <a:srcRect l="-7148" r="-7148"/>
          <a:stretch>
            <a:fillRect/>
          </a:stretch>
        </p:blipFill>
        <p:spPr>
          <a:xfrm>
            <a:off x="838200" y="2438400"/>
            <a:ext cx="7167284" cy="4081463"/>
          </a:xfrm>
        </p:spPr>
      </p:pic>
      <p:sp>
        <p:nvSpPr>
          <p:cNvPr id="5" name="テキスト ボックス 4"/>
          <p:cNvSpPr txBox="1"/>
          <p:nvPr/>
        </p:nvSpPr>
        <p:spPr>
          <a:xfrm>
            <a:off x="1219200" y="1752600"/>
            <a:ext cx="1558389" cy="369332"/>
          </a:xfrm>
          <a:prstGeom prst="rect">
            <a:avLst/>
          </a:prstGeom>
          <a:noFill/>
        </p:spPr>
        <p:txBody>
          <a:bodyPr wrap="none" rtlCol="0">
            <a:spAutoFit/>
          </a:bodyPr>
          <a:lstStyle/>
          <a:p>
            <a:r>
              <a:rPr kumimoji="1" lang="en-US" altLang="ja-JP" dirty="0" smtClean="0"/>
              <a:t>2020</a:t>
            </a:r>
            <a:r>
              <a:rPr kumimoji="1" lang="ja-JP" altLang="en-US" dirty="0" smtClean="0"/>
              <a:t>年までに</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表１の意味</a:t>
            </a:r>
            <a:endParaRPr lang="ja-JP" altLang="en-US" dirty="0"/>
          </a:p>
        </p:txBody>
      </p:sp>
      <p:sp>
        <p:nvSpPr>
          <p:cNvPr id="3" name="コンテンツ プレースホルダ 2"/>
          <p:cNvSpPr>
            <a:spLocks noGrp="1"/>
          </p:cNvSpPr>
          <p:nvPr>
            <p:ph idx="1"/>
          </p:nvPr>
        </p:nvSpPr>
        <p:spPr/>
        <p:txBody>
          <a:bodyPr/>
          <a:lstStyle/>
          <a:p>
            <a:r>
              <a:rPr lang="ja-JP" altLang="en-US" dirty="0" smtClean="0"/>
              <a:t>京都議定書を実行している</a:t>
            </a:r>
            <a:r>
              <a:rPr lang="en-US" altLang="ja-JP" dirty="0" smtClean="0"/>
              <a:t>EU</a:t>
            </a:r>
            <a:r>
              <a:rPr lang="ja-JP" altLang="en-US" dirty="0" smtClean="0"/>
              <a:t>や日本は</a:t>
            </a:r>
            <a:r>
              <a:rPr lang="en-US" altLang="ja-JP" dirty="0" smtClean="0"/>
              <a:t>1990</a:t>
            </a:r>
            <a:r>
              <a:rPr lang="ja-JP" altLang="en-US" dirty="0" smtClean="0"/>
              <a:t>年（規準年）で高い目標値を提示</a:t>
            </a:r>
            <a:endParaRPr lang="en-US" altLang="ja-JP" dirty="0" smtClean="0"/>
          </a:p>
          <a:p>
            <a:r>
              <a:rPr lang="ja-JP" altLang="en-US" dirty="0" smtClean="0"/>
              <a:t>かつて離脱した</a:t>
            </a:r>
            <a:r>
              <a:rPr lang="en-US" altLang="ja-JP" dirty="0" smtClean="0"/>
              <a:t>USA AUS</a:t>
            </a:r>
            <a:r>
              <a:rPr lang="ja-JP" altLang="en-US" dirty="0" smtClean="0"/>
              <a:t>は規準年が最近</a:t>
            </a:r>
            <a:endParaRPr lang="en-US" altLang="ja-JP" dirty="0" smtClean="0"/>
          </a:p>
          <a:p>
            <a:r>
              <a:rPr lang="ja-JP" altLang="en-US" dirty="0" smtClean="0"/>
              <a:t>新興国</a:t>
            </a:r>
            <a:r>
              <a:rPr lang="en-US" altLang="ja-JP" dirty="0" smtClean="0"/>
              <a:t>BASIC</a:t>
            </a:r>
            <a:r>
              <a:rPr lang="ja-JP" altLang="en-US" dirty="0" smtClean="0"/>
              <a:t>グループは削減義務を回避し，小島嶼国連合</a:t>
            </a:r>
            <a:r>
              <a:rPr lang="en-US" altLang="ja-JP" dirty="0" smtClean="0"/>
              <a:t>AOSIS</a:t>
            </a:r>
            <a:r>
              <a:rPr lang="ja-JP" altLang="en-US" dirty="0" smtClean="0"/>
              <a:t>対策＝南南支援のために，削減目標を提示　</a:t>
            </a:r>
            <a:r>
              <a:rPr lang="en-US" altLang="ja-JP" dirty="0" smtClean="0"/>
              <a:t>⇨</a:t>
            </a:r>
            <a:r>
              <a:rPr lang="ja-JP" altLang="en-US" dirty="0" smtClean="0"/>
              <a:t>　削減目標値の読み方を中国を例に次ページから。</a:t>
            </a:r>
            <a:endParaRPr lang="en-US" altLang="ja-JP" dirty="0" smtClean="0"/>
          </a:p>
          <a:p>
            <a:pPr>
              <a:buNone/>
            </a:pPr>
            <a:endParaRPr lang="en-US" altLang="ja-JP" dirty="0" smtClean="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800" y="582706"/>
            <a:ext cx="7918450" cy="788894"/>
          </a:xfrm>
        </p:spPr>
        <p:txBody>
          <a:bodyPr/>
          <a:lstStyle/>
          <a:p>
            <a:r>
              <a:rPr lang="ja-JP" altLang="en-US" dirty="0" smtClean="0"/>
              <a:t>中国の排出量シナリオ</a:t>
            </a:r>
            <a:endParaRPr lang="ja-JP" altLang="en-US" dirty="0"/>
          </a:p>
        </p:txBody>
      </p:sp>
      <p:pic>
        <p:nvPicPr>
          <p:cNvPr id="4" name="コンテンツ プレースホルダ 3" descr="図1.jpg"/>
          <p:cNvPicPr>
            <a:picLocks noGrp="1" noChangeAspect="1"/>
          </p:cNvPicPr>
          <p:nvPr>
            <p:ph idx="1"/>
          </p:nvPr>
        </p:nvPicPr>
        <p:blipFill>
          <a:blip r:embed="rId2"/>
          <a:srcRect l="-4302" r="-4302"/>
          <a:stretch>
            <a:fillRect/>
          </a:stretch>
        </p:blipFill>
        <p:spPr>
          <a:xfrm>
            <a:off x="757516" y="1828800"/>
            <a:ext cx="7167284" cy="4081463"/>
          </a:xfrm>
        </p:spPr>
      </p:pic>
      <p:sp>
        <p:nvSpPr>
          <p:cNvPr id="5" name="正方形/長方形 4"/>
          <p:cNvSpPr/>
          <p:nvPr/>
        </p:nvSpPr>
        <p:spPr>
          <a:xfrm>
            <a:off x="1828800" y="6106597"/>
            <a:ext cx="5257800" cy="646331"/>
          </a:xfrm>
          <a:prstGeom prst="rect">
            <a:avLst/>
          </a:prstGeom>
        </p:spPr>
        <p:txBody>
          <a:bodyPr wrap="square">
            <a:spAutoFit/>
          </a:bodyPr>
          <a:lstStyle/>
          <a:p>
            <a:r>
              <a:rPr lang="ja-JP" altLang="en-US" dirty="0" smtClean="0"/>
              <a:t>図１　複数のシナリオによる中国の排出量</a:t>
            </a:r>
            <a:endParaRPr lang="en-US" altLang="ja-JP" dirty="0" smtClean="0"/>
          </a:p>
          <a:p>
            <a:r>
              <a:rPr lang="en-US" altLang="ja-JP" dirty="0" smtClean="0"/>
              <a:t>BAU:</a:t>
            </a:r>
            <a:r>
              <a:rPr lang="ja-JP" altLang="en-US" dirty="0" smtClean="0"/>
              <a:t>　</a:t>
            </a:r>
            <a:r>
              <a:rPr lang="en-US" altLang="ja-JP" dirty="0" smtClean="0"/>
              <a:t>Business as usual</a:t>
            </a:r>
            <a:endParaRPr lang="ja-JP" alt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500" dirty="0" smtClean="0"/>
              <a:t>図１　複数のシナリオによる中国の排出量の意味</a:t>
            </a:r>
            <a:endParaRPr lang="ja-JP" altLang="en-US" sz="2500" dirty="0"/>
          </a:p>
        </p:txBody>
      </p:sp>
      <p:sp>
        <p:nvSpPr>
          <p:cNvPr id="3" name="コンテンツ プレースホルダ 2"/>
          <p:cNvSpPr>
            <a:spLocks noGrp="1"/>
          </p:cNvSpPr>
          <p:nvPr>
            <p:ph idx="1"/>
          </p:nvPr>
        </p:nvSpPr>
        <p:spPr/>
        <p:txBody>
          <a:bodyPr/>
          <a:lstStyle/>
          <a:p>
            <a:r>
              <a:rPr lang="ja-JP" altLang="en-US" dirty="0" smtClean="0"/>
              <a:t>中国エネルギー研究所の計算と国際エネルギー機関</a:t>
            </a:r>
            <a:r>
              <a:rPr lang="en-US" altLang="ja-JP" dirty="0" smtClean="0"/>
              <a:t>IEA</a:t>
            </a:r>
            <a:r>
              <a:rPr lang="ja-JP" altLang="en-US" dirty="0" smtClean="0"/>
              <a:t>の計算結果を示す</a:t>
            </a:r>
            <a:endParaRPr lang="en-US" altLang="ja-JP" dirty="0" smtClean="0"/>
          </a:p>
          <a:p>
            <a:r>
              <a:rPr lang="ja-JP" altLang="en-US" dirty="0" smtClean="0"/>
              <a:t>中国は三つのシナリオのうち最も緩い「省エネシナリオ」を採用。これは</a:t>
            </a:r>
            <a:r>
              <a:rPr lang="en-US" altLang="ja-JP" dirty="0" smtClean="0"/>
              <a:t>IEA</a:t>
            </a:r>
            <a:r>
              <a:rPr lang="ja-JP" altLang="en-US" dirty="0" smtClean="0"/>
              <a:t>によれば</a:t>
            </a:r>
            <a:r>
              <a:rPr lang="en-US" altLang="ja-JP" dirty="0" smtClean="0"/>
              <a:t>IEA 450ppm</a:t>
            </a:r>
            <a:r>
              <a:rPr lang="ja-JP" altLang="en-US" dirty="0" smtClean="0"/>
              <a:t>シナリオに対応しており，</a:t>
            </a:r>
            <a:r>
              <a:rPr lang="en-US" altLang="ja-JP" dirty="0" smtClean="0"/>
              <a:t>IEA</a:t>
            </a:r>
            <a:r>
              <a:rPr lang="ja-JP" altLang="en-US" dirty="0" smtClean="0"/>
              <a:t>は高く評価している。このズレは想定された</a:t>
            </a:r>
            <a:r>
              <a:rPr lang="en-US" altLang="ja-JP" dirty="0" smtClean="0"/>
              <a:t>GDP</a:t>
            </a:r>
            <a:r>
              <a:rPr lang="ja-JP" altLang="en-US" dirty="0" smtClean="0"/>
              <a:t>成長率の差に由来している。</a:t>
            </a:r>
            <a:endParaRPr lang="en-US" altLang="ja-JP" dirty="0" smtClean="0"/>
          </a:p>
          <a:p>
            <a:r>
              <a:rPr lang="en-US" altLang="ja-JP" dirty="0" smtClean="0"/>
              <a:t>IEA</a:t>
            </a:r>
            <a:r>
              <a:rPr lang="ja-JP" altLang="en-US" dirty="0" smtClean="0"/>
              <a:t>の予測が実現したとしても</a:t>
            </a:r>
            <a:r>
              <a:rPr lang="en-US" altLang="ja-JP" dirty="0" smtClean="0"/>
              <a:t>2020</a:t>
            </a:r>
            <a:r>
              <a:rPr lang="ja-JP" altLang="en-US" dirty="0" smtClean="0"/>
              <a:t>年には</a:t>
            </a:r>
            <a:r>
              <a:rPr lang="en-US" altLang="ja-JP" dirty="0" smtClean="0"/>
              <a:t>2005</a:t>
            </a:r>
            <a:r>
              <a:rPr lang="ja-JP" altLang="en-US" dirty="0" smtClean="0"/>
              <a:t>年の</a:t>
            </a:r>
            <a:r>
              <a:rPr lang="en-US" altLang="ja-JP" dirty="0" smtClean="0"/>
              <a:t>1.66</a:t>
            </a:r>
            <a:r>
              <a:rPr lang="ja-JP" altLang="en-US" dirty="0" smtClean="0"/>
              <a:t>倍である。</a:t>
            </a:r>
            <a:endParaRPr lang="en-US" altLang="ja-JP" dirty="0" smtClean="0"/>
          </a:p>
          <a:p>
            <a:endParaRPr lang="ja-JP" alt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600" dirty="0" smtClean="0"/>
              <a:t>主要国の</a:t>
            </a:r>
            <a:r>
              <a:rPr lang="en-US" altLang="ja-JP" sz="2600" dirty="0" smtClean="0"/>
              <a:t>2007</a:t>
            </a:r>
            <a:r>
              <a:rPr lang="ja-JP" altLang="en-US" sz="2600" dirty="0" smtClean="0"/>
              <a:t>年および</a:t>
            </a:r>
            <a:r>
              <a:rPr lang="en-US" altLang="ja-JP" sz="2600" dirty="0" smtClean="0"/>
              <a:t>2020</a:t>
            </a:r>
            <a:r>
              <a:rPr lang="ja-JP" altLang="en-US" sz="2600" dirty="0" smtClean="0"/>
              <a:t>年の二酸化炭素排出量</a:t>
            </a:r>
            <a:endParaRPr lang="ja-JP" altLang="en-US" sz="2600" dirty="0"/>
          </a:p>
        </p:txBody>
      </p:sp>
      <p:pic>
        <p:nvPicPr>
          <p:cNvPr id="4" name="コンテンツ プレースホルダ 3" descr="図2.jpg"/>
          <p:cNvPicPr>
            <a:picLocks noGrp="1" noChangeAspect="1"/>
          </p:cNvPicPr>
          <p:nvPr>
            <p:ph idx="1"/>
          </p:nvPr>
        </p:nvPicPr>
        <p:blipFill>
          <a:blip r:embed="rId2"/>
          <a:srcRect l="-5900" r="-5900"/>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中国の高い存在感</a:t>
            </a:r>
            <a:endParaRPr lang="ja-JP" altLang="en-US" dirty="0"/>
          </a:p>
        </p:txBody>
      </p:sp>
      <p:sp>
        <p:nvSpPr>
          <p:cNvPr id="3" name="コンテンツ プレースホルダ 2"/>
          <p:cNvSpPr>
            <a:spLocks noGrp="1"/>
          </p:cNvSpPr>
          <p:nvPr>
            <p:ph idx="1"/>
          </p:nvPr>
        </p:nvSpPr>
        <p:spPr/>
        <p:txBody>
          <a:bodyPr/>
          <a:lstStyle/>
          <a:p>
            <a:r>
              <a:rPr lang="ja-JP" altLang="en-US" dirty="0" smtClean="0"/>
              <a:t>排出量世界一位　</a:t>
            </a:r>
            <a:r>
              <a:rPr lang="en-US" altLang="ja-JP" dirty="0" smtClean="0"/>
              <a:t>⇦</a:t>
            </a:r>
            <a:r>
              <a:rPr lang="ja-JP" altLang="en-US" dirty="0" smtClean="0"/>
              <a:t>　石炭消費量，粗鋼生産量，自動車販売台数など世界一</a:t>
            </a:r>
            <a:endParaRPr lang="en-US" altLang="ja-JP" dirty="0" smtClean="0"/>
          </a:p>
          <a:p>
            <a:r>
              <a:rPr lang="ja-JP" altLang="en-US" dirty="0" smtClean="0"/>
              <a:t>温暖化対策：　風力発電導入量（世界</a:t>
            </a:r>
            <a:r>
              <a:rPr lang="en-US" altLang="ja-JP" dirty="0" smtClean="0"/>
              <a:t>23% </a:t>
            </a:r>
            <a:r>
              <a:rPr lang="ja-JP" altLang="en-US" dirty="0" smtClean="0"/>
              <a:t>第</a:t>
            </a:r>
            <a:r>
              <a:rPr lang="en-US" altLang="ja-JP" dirty="0" smtClean="0"/>
              <a:t>2</a:t>
            </a:r>
            <a:r>
              <a:rPr lang="ja-JP" altLang="en-US" dirty="0" smtClean="0"/>
              <a:t>位），太陽熱温水器導入量（世界</a:t>
            </a:r>
            <a:r>
              <a:rPr lang="en-US" altLang="ja-JP" dirty="0" smtClean="0"/>
              <a:t>67%</a:t>
            </a:r>
            <a:r>
              <a:rPr lang="ja-JP" altLang="en-US" dirty="0" smtClean="0"/>
              <a:t>　第</a:t>
            </a:r>
            <a:r>
              <a:rPr lang="en-US" altLang="ja-JP" dirty="0" smtClean="0"/>
              <a:t>1</a:t>
            </a:r>
            <a:r>
              <a:rPr lang="ja-JP" altLang="en-US" dirty="0" smtClean="0"/>
              <a:t>位），クリーン開発メカニズム</a:t>
            </a:r>
            <a:r>
              <a:rPr lang="en-US" altLang="ja-JP" dirty="0" smtClean="0"/>
              <a:t>CDM</a:t>
            </a:r>
            <a:r>
              <a:rPr lang="ja-JP" altLang="en-US" dirty="0" smtClean="0"/>
              <a:t>（世界</a:t>
            </a:r>
            <a:r>
              <a:rPr lang="en-US" altLang="ja-JP" dirty="0" smtClean="0"/>
              <a:t>35% </a:t>
            </a:r>
            <a:r>
              <a:rPr lang="ja-JP" altLang="en-US" dirty="0" smtClean="0"/>
              <a:t>第</a:t>
            </a:r>
            <a:r>
              <a:rPr lang="en-US" altLang="ja-JP" dirty="0" smtClean="0"/>
              <a:t>1</a:t>
            </a:r>
            <a:r>
              <a:rPr lang="ja-JP" altLang="en-US" dirty="0" smtClean="0"/>
              <a:t>位）</a:t>
            </a:r>
            <a:endParaRPr lang="en-US" altLang="ja-JP" dirty="0" smtClean="0"/>
          </a:p>
          <a:p>
            <a:r>
              <a:rPr lang="ja-JP" altLang="en-US" dirty="0" smtClean="0"/>
              <a:t>人口（世界</a:t>
            </a:r>
            <a:r>
              <a:rPr lang="en-US" altLang="ja-JP" dirty="0" smtClean="0"/>
              <a:t>20% </a:t>
            </a:r>
            <a:r>
              <a:rPr lang="ja-JP" altLang="en-US" dirty="0" smtClean="0"/>
              <a:t>第</a:t>
            </a:r>
            <a:r>
              <a:rPr lang="en-US" altLang="ja-JP" dirty="0" smtClean="0"/>
              <a:t>1</a:t>
            </a:r>
            <a:r>
              <a:rPr lang="ja-JP" altLang="en-US" dirty="0" smtClean="0"/>
              <a:t>位）　今後　都市化，生活水準の向上　</a:t>
            </a:r>
            <a:r>
              <a:rPr lang="en-US" altLang="ja-JP" dirty="0" smtClean="0"/>
              <a:t>⇨</a:t>
            </a:r>
            <a:r>
              <a:rPr lang="ja-JP" altLang="en-US" dirty="0" smtClean="0"/>
              <a:t>　排出量は途方もなく拡大</a:t>
            </a:r>
            <a:endParaRPr lang="en-US" altLang="ja-JP" dirty="0" smtClean="0"/>
          </a:p>
          <a:p>
            <a:endParaRPr lang="ja-JP" alt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2775" y="188259"/>
            <a:ext cx="7918450" cy="788894"/>
          </a:xfrm>
        </p:spPr>
        <p:txBody>
          <a:bodyPr/>
          <a:lstStyle/>
          <a:p>
            <a:r>
              <a:rPr lang="ja-JP" altLang="en-US" dirty="0" smtClean="0"/>
              <a:t>広汎かつ原因者即被害者</a:t>
            </a:r>
            <a:endParaRPr lang="ja-JP" altLang="en-US" dirty="0"/>
          </a:p>
        </p:txBody>
      </p:sp>
      <p:sp>
        <p:nvSpPr>
          <p:cNvPr id="3" name="コンテンツ プレースホルダ 2"/>
          <p:cNvSpPr>
            <a:spLocks noGrp="1"/>
          </p:cNvSpPr>
          <p:nvPr>
            <p:ph idx="1"/>
          </p:nvPr>
        </p:nvSpPr>
        <p:spPr>
          <a:xfrm>
            <a:off x="988358" y="977154"/>
            <a:ext cx="7167284" cy="5499846"/>
          </a:xfrm>
        </p:spPr>
        <p:txBody>
          <a:bodyPr>
            <a:normAutofit fontScale="85000" lnSpcReduction="20000"/>
          </a:bodyPr>
          <a:lstStyle/>
          <a:p>
            <a:r>
              <a:rPr lang="ja-JP" altLang="en-US" sz="3027" dirty="0" smtClean="0"/>
              <a:t>「開発途上国の公害」を除くと，現象の範囲が汎世界的で，そのうえ，原因者を公害のように特定することができず，さらには原因者即被害者の側面も持つ</a:t>
            </a:r>
            <a:endParaRPr lang="en-US" altLang="ja-JP" sz="3027" dirty="0" smtClean="0"/>
          </a:p>
          <a:p>
            <a:r>
              <a:rPr lang="ja-JP" altLang="en-US" sz="3027" dirty="0" smtClean="0"/>
              <a:t>　地球環境問題は図に示すように大きく２区分することが可能</a:t>
            </a:r>
            <a:endParaRPr lang="en-US" altLang="ja-JP" sz="3027" dirty="0" smtClean="0"/>
          </a:p>
          <a:p>
            <a:r>
              <a:rPr lang="ja-JP" altLang="en-US" sz="3027" dirty="0" smtClean="0"/>
              <a:t>上の枠は近代から始まる主に先進国の工業化・都市化が生み出したもの</a:t>
            </a:r>
            <a:endParaRPr lang="en-US" altLang="ja-JP" sz="3027" dirty="0" smtClean="0"/>
          </a:p>
          <a:p>
            <a:r>
              <a:rPr lang="ja-JP" altLang="en-US" sz="3027" dirty="0" smtClean="0"/>
              <a:t>下の枠は主に発展途上国で現在生じている農牧業にからむもの</a:t>
            </a:r>
            <a:endParaRPr lang="en-US" altLang="ja-JP" sz="3027" dirty="0" smtClean="0"/>
          </a:p>
          <a:p>
            <a:r>
              <a:rPr lang="ja-JP" altLang="en-US" sz="3027" dirty="0" smtClean="0"/>
              <a:t>いずれの問題も，</a:t>
            </a:r>
            <a:r>
              <a:rPr lang="ja-JP" altLang="en-US" sz="3027" dirty="0" smtClean="0">
                <a:solidFill>
                  <a:srgbClr val="FF0000"/>
                </a:solidFill>
              </a:rPr>
              <a:t>過度の汚染と消費または消耗の側面から，または社会体制と技術の側面</a:t>
            </a:r>
            <a:r>
              <a:rPr lang="ja-JP" altLang="en-US" sz="3027" dirty="0" smtClean="0"/>
              <a:t>からみることが可能である。</a:t>
            </a:r>
          </a:p>
          <a:p>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4</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京都議定書にかかわる日本の実績</a:t>
            </a:r>
            <a:endParaRPr lang="ja-JP" altLang="en-US" dirty="0"/>
          </a:p>
        </p:txBody>
      </p:sp>
      <p:sp>
        <p:nvSpPr>
          <p:cNvPr id="3" name="コンテンツ プレースホルダ 2"/>
          <p:cNvSpPr>
            <a:spLocks noGrp="1"/>
          </p:cNvSpPr>
          <p:nvPr>
            <p:ph idx="1"/>
          </p:nvPr>
        </p:nvSpPr>
        <p:spPr/>
        <p:txBody>
          <a:bodyPr/>
          <a:lstStyle/>
          <a:p>
            <a:r>
              <a:rPr lang="ja-JP" altLang="en-US" dirty="0" smtClean="0"/>
              <a:t>最新のデータは</a:t>
            </a:r>
            <a:r>
              <a:rPr lang="en-US" altLang="ja-JP" dirty="0" smtClean="0"/>
              <a:t>2008</a:t>
            </a:r>
            <a:r>
              <a:rPr lang="ja-JP" altLang="en-US" dirty="0" smtClean="0"/>
              <a:t>年度実績</a:t>
            </a:r>
            <a:endParaRPr lang="en-US" altLang="ja-JP" dirty="0" smtClean="0"/>
          </a:p>
          <a:p>
            <a:r>
              <a:rPr lang="en-US" altLang="ja-JP" dirty="0" smtClean="0"/>
              <a:t>1990</a:t>
            </a:r>
            <a:r>
              <a:rPr lang="ja-JP" altLang="en-US" dirty="0" smtClean="0"/>
              <a:t>年比＋</a:t>
            </a:r>
            <a:r>
              <a:rPr lang="en-US" altLang="ja-JP" dirty="0" smtClean="0"/>
              <a:t>1.9%</a:t>
            </a:r>
            <a:r>
              <a:rPr lang="ja-JP" altLang="en-US" dirty="0" smtClean="0"/>
              <a:t>　（議定書は</a:t>
            </a:r>
            <a:r>
              <a:rPr lang="en-US" altLang="ja-JP" dirty="0" smtClean="0"/>
              <a:t>-6.0%</a:t>
            </a:r>
            <a:r>
              <a:rPr lang="ja-JP" altLang="en-US" dirty="0" smtClean="0"/>
              <a:t>）</a:t>
            </a:r>
            <a:endParaRPr lang="en-US" altLang="ja-JP" dirty="0" smtClean="0"/>
          </a:p>
          <a:p>
            <a:r>
              <a:rPr lang="ja-JP" altLang="en-US" dirty="0" smtClean="0"/>
              <a:t>金融危機による急激な景気後退の結果</a:t>
            </a:r>
            <a:endParaRPr lang="en-US" altLang="ja-JP" dirty="0" smtClean="0"/>
          </a:p>
          <a:p>
            <a:pPr>
              <a:buNone/>
            </a:pPr>
            <a:endParaRPr lang="en-US" altLang="ja-JP" dirty="0" smtClean="0"/>
          </a:p>
          <a:p>
            <a:endParaRPr lang="en-US" altLang="ja-JP" dirty="0" smtClean="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2600" dirty="0" smtClean="0"/>
              <a:t>図</a:t>
            </a:r>
            <a:r>
              <a:rPr lang="en-US" altLang="ja-JP" sz="2600" dirty="0" smtClean="0"/>
              <a:t>4</a:t>
            </a:r>
            <a:r>
              <a:rPr lang="ja-JP" altLang="en-US" sz="2600" dirty="0" smtClean="0"/>
              <a:t>　日本各部門別の，エネルギー起源二酸化炭素</a:t>
            </a:r>
            <a:r>
              <a:rPr lang="en-US" altLang="ja-JP" sz="2600" dirty="0" smtClean="0"/>
              <a:t/>
            </a:r>
            <a:br>
              <a:rPr lang="en-US" altLang="ja-JP" sz="2600" dirty="0" smtClean="0"/>
            </a:br>
            <a:r>
              <a:rPr lang="ja-JP" altLang="en-US" sz="2600" dirty="0" smtClean="0"/>
              <a:t>排出量の内訳：産業部門だけが改善</a:t>
            </a:r>
            <a:endParaRPr lang="ja-JP" altLang="en-US" sz="2600" dirty="0"/>
          </a:p>
        </p:txBody>
      </p:sp>
      <p:pic>
        <p:nvPicPr>
          <p:cNvPr id="4" name="コンテンツ プレースホルダ 3" descr="図4.jpg"/>
          <p:cNvPicPr>
            <a:picLocks noGrp="1" noChangeAspect="1"/>
          </p:cNvPicPr>
          <p:nvPr>
            <p:ph idx="1"/>
          </p:nvPr>
        </p:nvPicPr>
        <p:blipFill>
          <a:blip r:embed="rId2"/>
          <a:srcRect l="-5087" r="-5087"/>
          <a:stretch>
            <a:fillRect/>
          </a:stretch>
        </p:blipFill>
        <p:spPr>
          <a:xfrm>
            <a:off x="457200" y="1676400"/>
            <a:ext cx="8229600" cy="4724400"/>
          </a:xfr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日本の</a:t>
            </a:r>
            <a:r>
              <a:rPr lang="en-US" altLang="ja-JP" dirty="0" smtClean="0"/>
              <a:t>2020</a:t>
            </a:r>
            <a:r>
              <a:rPr lang="ja-JP" altLang="en-US" dirty="0" smtClean="0"/>
              <a:t>年</a:t>
            </a:r>
            <a:r>
              <a:rPr lang="en-US" altLang="ja-JP" dirty="0" smtClean="0"/>
              <a:t>25%</a:t>
            </a:r>
            <a:r>
              <a:rPr lang="ja-JP" altLang="en-US" dirty="0" smtClean="0"/>
              <a:t>削減案：</a:t>
            </a:r>
            <a:r>
              <a:rPr lang="en-US" altLang="ja-JP" dirty="0" smtClean="0"/>
              <a:t/>
            </a:r>
            <a:br>
              <a:rPr lang="en-US" altLang="ja-JP" dirty="0" smtClean="0"/>
            </a:br>
            <a:r>
              <a:rPr lang="ja-JP" altLang="en-US" dirty="0" smtClean="0"/>
              <a:t>温暖化基本法</a:t>
            </a:r>
            <a:endParaRPr lang="ja-JP" altLang="en-US" dirty="0"/>
          </a:p>
        </p:txBody>
      </p:sp>
      <p:sp>
        <p:nvSpPr>
          <p:cNvPr id="3" name="コンテンツ プレースホルダ 2"/>
          <p:cNvSpPr>
            <a:spLocks noGrp="1"/>
          </p:cNvSpPr>
          <p:nvPr>
            <p:ph idx="1"/>
          </p:nvPr>
        </p:nvSpPr>
        <p:spPr>
          <a:xfrm>
            <a:off x="988358" y="2044700"/>
            <a:ext cx="7167284" cy="4696668"/>
          </a:xfrm>
        </p:spPr>
        <p:txBody>
          <a:bodyPr>
            <a:normAutofit lnSpcReduction="10000"/>
          </a:bodyPr>
          <a:lstStyle/>
          <a:p>
            <a:r>
              <a:rPr lang="ja-JP" altLang="en-US" dirty="0" smtClean="0"/>
              <a:t>国内削減分の範囲の最低値は，</a:t>
            </a:r>
            <a:r>
              <a:rPr lang="en-US" altLang="ja-JP" dirty="0" smtClean="0"/>
              <a:t>15%</a:t>
            </a:r>
          </a:p>
          <a:p>
            <a:r>
              <a:rPr lang="ja-JP" altLang="en-US" dirty="0" smtClean="0"/>
              <a:t>中国やインドから</a:t>
            </a:r>
            <a:r>
              <a:rPr lang="en-US" altLang="ja-JP" dirty="0" smtClean="0"/>
              <a:t>CDM</a:t>
            </a:r>
            <a:r>
              <a:rPr lang="ja-JP" altLang="en-US" dirty="0" smtClean="0"/>
              <a:t>などを</a:t>
            </a:r>
            <a:r>
              <a:rPr lang="en-US" altLang="ja-JP" dirty="0" smtClean="0"/>
              <a:t>10%</a:t>
            </a:r>
            <a:r>
              <a:rPr lang="ja-JP" altLang="en-US" dirty="0" smtClean="0"/>
              <a:t>購入</a:t>
            </a:r>
            <a:endParaRPr lang="en-US" altLang="ja-JP" dirty="0" smtClean="0"/>
          </a:p>
          <a:p>
            <a:r>
              <a:rPr lang="ja-JP" altLang="en-US" dirty="0" smtClean="0"/>
              <a:t>家庭部門では削減努力が見られないので，</a:t>
            </a:r>
            <a:r>
              <a:rPr lang="en-US" altLang="ja-JP" dirty="0" smtClean="0"/>
              <a:t>18〜25%</a:t>
            </a:r>
            <a:r>
              <a:rPr lang="ja-JP" altLang="en-US" dirty="0" smtClean="0"/>
              <a:t>が義務。</a:t>
            </a:r>
            <a:endParaRPr lang="en-US" altLang="ja-JP" dirty="0" smtClean="0"/>
          </a:p>
          <a:p>
            <a:r>
              <a:rPr lang="ja-JP" altLang="en-US" dirty="0" smtClean="0"/>
              <a:t>この方法として，４</a:t>
            </a:r>
            <a:r>
              <a:rPr lang="en-US" altLang="ja-JP" dirty="0" err="1" smtClean="0"/>
              <a:t>〜</a:t>
            </a:r>
            <a:r>
              <a:rPr lang="ja-JP" altLang="en-US" dirty="0" smtClean="0"/>
              <a:t>９世帯に一世帯で太陽光発電の普及，新車販売の半数をハイブリッド車に，大型風車導入，地球温暖化税など</a:t>
            </a:r>
            <a:endParaRPr lang="en-US" altLang="ja-JP" dirty="0" smtClean="0"/>
          </a:p>
          <a:p>
            <a:r>
              <a:rPr lang="ja-JP" altLang="en-US" dirty="0" smtClean="0"/>
              <a:t>経済的余裕層に不要な消費，厳しい層には消費控えを生み出す。国民負担の増大。現実性みえず。</a:t>
            </a:r>
            <a:endParaRPr lang="en-US" altLang="ja-JP" dirty="0" smtClean="0"/>
          </a:p>
          <a:p>
            <a:r>
              <a:rPr lang="en-US" altLang="ja-JP" dirty="0" smtClean="0">
                <a:solidFill>
                  <a:srgbClr val="FF0000"/>
                </a:solidFill>
              </a:rPr>
              <a:t>2012</a:t>
            </a:r>
            <a:r>
              <a:rPr lang="ja-JP" altLang="en-US" dirty="0" smtClean="0">
                <a:solidFill>
                  <a:srgbClr val="FF0000"/>
                </a:solidFill>
              </a:rPr>
              <a:t>年自民党政権になって，ゼロベースに</a:t>
            </a:r>
            <a:endParaRPr lang="ja-JP" alt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CO</a:t>
            </a:r>
            <a:r>
              <a:rPr lang="en-US" altLang="ja-JP" baseline="-25000" dirty="0" smtClean="0"/>
              <a:t>2</a:t>
            </a:r>
            <a:r>
              <a:rPr lang="en-US" altLang="ja-JP" dirty="0" smtClean="0"/>
              <a:t> 25%</a:t>
            </a:r>
            <a:r>
              <a:rPr lang="ja-JP" altLang="en-US" dirty="0" smtClean="0"/>
              <a:t>削減撤回</a:t>
            </a:r>
            <a:endParaRPr kumimoji="1" lang="ja-JP" altLang="en-US" dirty="0"/>
          </a:p>
        </p:txBody>
      </p:sp>
      <p:sp>
        <p:nvSpPr>
          <p:cNvPr id="3" name="コンテンツ プレースホルダー 2"/>
          <p:cNvSpPr>
            <a:spLocks noGrp="1"/>
          </p:cNvSpPr>
          <p:nvPr>
            <p:ph idx="1"/>
          </p:nvPr>
        </p:nvSpPr>
        <p:spPr>
          <a:xfrm>
            <a:off x="988358" y="2044700"/>
            <a:ext cx="7328058" cy="4081463"/>
          </a:xfrm>
        </p:spPr>
        <p:txBody>
          <a:bodyPr/>
          <a:lstStyle/>
          <a:p>
            <a:pPr algn="r"/>
            <a:r>
              <a:rPr lang="ja-JP" altLang="en-US" dirty="0" smtClean="0"/>
              <a:t>産経ニュース，</a:t>
            </a:r>
            <a:r>
              <a:rPr lang="en-US" altLang="ja-JP" dirty="0" smtClean="0"/>
              <a:t>2012.1.6</a:t>
            </a:r>
            <a:r>
              <a:rPr lang="ja-JP" altLang="en-US" dirty="0" smtClean="0"/>
              <a:t>付</a:t>
            </a:r>
            <a:endParaRPr lang="en-US" altLang="ja-JP" dirty="0" smtClean="0"/>
          </a:p>
          <a:p>
            <a:r>
              <a:rPr lang="ja-JP" altLang="en-US" dirty="0" smtClean="0"/>
              <a:t>０９年</a:t>
            </a:r>
            <a:r>
              <a:rPr lang="ja-JP" altLang="en-US" dirty="0"/>
              <a:t>に鳩山由紀夫元首相が国連での演説で２５％削減目標を表明し国際公</a:t>
            </a:r>
            <a:r>
              <a:rPr lang="ja-JP" altLang="en-US" dirty="0" smtClean="0"/>
              <a:t>約</a:t>
            </a:r>
            <a:endParaRPr lang="en-US" altLang="ja-JP" dirty="0" smtClean="0"/>
          </a:p>
          <a:p>
            <a:r>
              <a:rPr lang="ja-JP" altLang="en-US" dirty="0"/>
              <a:t>昨年３月の福島第１原発事故を受け、政府は「脱原発依存」へと方針を転換し、目標達成の大前提が</a:t>
            </a:r>
            <a:r>
              <a:rPr lang="ja-JP" altLang="en-US" dirty="0" smtClean="0"/>
              <a:t>崩れた</a:t>
            </a:r>
            <a:endParaRPr lang="en-US" altLang="ja-JP" dirty="0" smtClean="0"/>
          </a:p>
          <a:p>
            <a:r>
              <a:rPr lang="ja-JP" altLang="en-US" dirty="0"/>
              <a:t>昨年末の国連気候変動枠組み条約第１７回締約国会議（ＣＯＰ１７）では、１２年に期限を迎える京都議定書の延長が決まったが、日本は削減義務を負うことを拒否</a:t>
            </a:r>
            <a:r>
              <a:rPr lang="ja-JP" altLang="en-US" dirty="0" smtClean="0"/>
              <a:t>する</a:t>
            </a:r>
            <a:endParaRPr lang="en-US" altLang="ja-JP" dirty="0" smtClean="0"/>
          </a:p>
        </p:txBody>
      </p:sp>
      <p:sp>
        <p:nvSpPr>
          <p:cNvPr id="4" name="フッター プレースホルダー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ー 4"/>
          <p:cNvSpPr>
            <a:spLocks noGrp="1"/>
          </p:cNvSpPr>
          <p:nvPr>
            <p:ph type="sldNum" sz="quarter" idx="12"/>
          </p:nvPr>
        </p:nvSpPr>
        <p:spPr/>
        <p:txBody>
          <a:bodyPr/>
          <a:lstStyle/>
          <a:p>
            <a:fld id="{BC49E7F1-1F32-BF4F-B5E0-ED48D217697F}" type="slidenum">
              <a:rPr lang="ja-JP" altLang="en-US" smtClean="0"/>
              <a:pPr/>
              <a:t>43</a:t>
            </a:fld>
            <a:endParaRPr lang="ja-JP" altLang="en-US"/>
          </a:p>
        </p:txBody>
      </p:sp>
    </p:spTree>
    <p:extLst>
      <p:ext uri="{BB962C8B-B14F-4D97-AF65-F5344CB8AC3E}">
        <p14:creationId xmlns:p14="http://schemas.microsoft.com/office/powerpoint/2010/main" val="22790840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地球温暖化の観点</a:t>
            </a:r>
            <a:endParaRPr lang="ja-JP" altLang="en-US" dirty="0"/>
          </a:p>
        </p:txBody>
      </p:sp>
      <p:sp>
        <p:nvSpPr>
          <p:cNvPr id="3" name="コンテンツ プレースホルダ 2"/>
          <p:cNvSpPr>
            <a:spLocks noGrp="1"/>
          </p:cNvSpPr>
          <p:nvPr>
            <p:ph idx="1"/>
          </p:nvPr>
        </p:nvSpPr>
        <p:spPr/>
        <p:txBody>
          <a:bodyPr/>
          <a:lstStyle/>
          <a:p>
            <a:r>
              <a:rPr lang="ja-JP" altLang="en-US" sz="2800" dirty="0" smtClean="0"/>
              <a:t>化石燃料を燃やすと二酸化炭素が発生</a:t>
            </a:r>
            <a:endParaRPr lang="en-US" altLang="ja-JP" sz="2800" dirty="0" smtClean="0"/>
          </a:p>
          <a:p>
            <a:r>
              <a:rPr lang="ja-JP" altLang="en-US" sz="2800" dirty="0" smtClean="0"/>
              <a:t>それが大気に蓄積する。二酸化炭素の排出量は他の温室効果ガスに比べて大きいから地球温暖化になるという図式</a:t>
            </a:r>
            <a:endParaRPr lang="en-US" altLang="ja-JP" sz="2800" dirty="0" smtClean="0"/>
          </a:p>
          <a:p>
            <a:r>
              <a:rPr lang="ja-JP" altLang="en-US" sz="2800" dirty="0" smtClean="0"/>
              <a:t>そして，人類が体験したことがない速度で世界的に気候変化が生じて，氷河が解けて海水準が上昇するなど種々の気候災害が発生すると考える。</a:t>
            </a:r>
          </a:p>
          <a:p>
            <a:endParaRPr lang="ja-JP" altLang="en-US"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5</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京都議定書</a:t>
            </a:r>
            <a:endParaRPr lang="ja-JP" altLang="en-US" dirty="0"/>
          </a:p>
        </p:txBody>
      </p:sp>
      <p:sp>
        <p:nvSpPr>
          <p:cNvPr id="3" name="コンテンツ プレースホルダ 2"/>
          <p:cNvSpPr>
            <a:spLocks noGrp="1"/>
          </p:cNvSpPr>
          <p:nvPr>
            <p:ph idx="1"/>
          </p:nvPr>
        </p:nvSpPr>
        <p:spPr/>
        <p:txBody>
          <a:bodyPr>
            <a:normAutofit/>
          </a:bodyPr>
          <a:lstStyle/>
          <a:p>
            <a:r>
              <a:rPr lang="ja-JP" altLang="en-US" sz="2800" dirty="0" smtClean="0"/>
              <a:t>具体的な温室効果ガスの削減案は，京都議定書</a:t>
            </a:r>
            <a:r>
              <a:rPr lang="en-US" sz="2800" baseline="30000" dirty="0" smtClean="0"/>
              <a:t>38</a:t>
            </a:r>
            <a:r>
              <a:rPr lang="ja-JP" altLang="en-US" sz="2800" dirty="0" smtClean="0"/>
              <a:t>で初めて提示。（</a:t>
            </a:r>
            <a:r>
              <a:rPr lang="en-US" altLang="ja-JP" sz="2800" dirty="0" smtClean="0"/>
              <a:t>COP3 </a:t>
            </a:r>
            <a:r>
              <a:rPr lang="ja-JP" altLang="en-US" sz="2800" dirty="0" smtClean="0"/>
              <a:t>気候変動枠組条約</a:t>
            </a:r>
            <a:r>
              <a:rPr lang="ja-JP" altLang="en-US" sz="2800" u="sng" dirty="0" smtClean="0"/>
              <a:t>締約国会議</a:t>
            </a:r>
            <a:r>
              <a:rPr lang="en-US" altLang="ja-JP" sz="1400" u="sng" dirty="0" smtClean="0"/>
              <a:t>Conference of Parties</a:t>
            </a:r>
            <a:r>
              <a:rPr lang="en-US" altLang="ja-JP" sz="2800" dirty="0" smtClean="0"/>
              <a:t>1997</a:t>
            </a:r>
            <a:r>
              <a:rPr lang="ja-JP" altLang="en-US" sz="2800" dirty="0" smtClean="0"/>
              <a:t>年開催）</a:t>
            </a:r>
            <a:endParaRPr lang="en-US" altLang="ja-JP" sz="2800" dirty="0" smtClean="0"/>
          </a:p>
          <a:p>
            <a:r>
              <a:rPr lang="ja-JP" altLang="en-US" sz="2800" dirty="0" smtClean="0"/>
              <a:t>つまり，批准した先進国には</a:t>
            </a:r>
            <a:r>
              <a:rPr lang="en-US" sz="2800" dirty="0" smtClean="0"/>
              <a:t>2008</a:t>
            </a:r>
            <a:r>
              <a:rPr lang="en-US" altLang="ja-JP" sz="2800" dirty="0" smtClean="0"/>
              <a:t>〜</a:t>
            </a:r>
            <a:r>
              <a:rPr lang="en-US" sz="2800" dirty="0" smtClean="0"/>
              <a:t>2012</a:t>
            </a:r>
            <a:r>
              <a:rPr lang="ja-JP" altLang="en-US" sz="2800" dirty="0" smtClean="0"/>
              <a:t>年</a:t>
            </a:r>
            <a:r>
              <a:rPr lang="en-US" altLang="ja-JP" sz="2800" dirty="0" smtClean="0"/>
              <a:t>(</a:t>
            </a:r>
            <a:r>
              <a:rPr lang="ja-JP" altLang="en-US" sz="2800" dirty="0" smtClean="0"/>
              <a:t>今年</a:t>
            </a:r>
            <a:r>
              <a:rPr lang="en-US" altLang="ja-JP" sz="2800" dirty="0" smtClean="0"/>
              <a:t>)</a:t>
            </a:r>
            <a:r>
              <a:rPr lang="ja-JP" altLang="en-US" sz="2800" dirty="0" smtClean="0"/>
              <a:t>の全期間について温室効果ガスの排出削減値（原則</a:t>
            </a:r>
            <a:r>
              <a:rPr lang="en-US" sz="2800" dirty="0" smtClean="0"/>
              <a:t>1990</a:t>
            </a:r>
            <a:r>
              <a:rPr lang="ja-JP" altLang="en-US" sz="2800" dirty="0" smtClean="0"/>
              <a:t>年当時の排出量を基準）を達成する義務が課せられた。 </a:t>
            </a:r>
            <a:endParaRPr lang="ja-JP" altLang="en-US" sz="2800"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5" name="スライド番号プレースホルダ 4"/>
          <p:cNvSpPr>
            <a:spLocks noGrp="1"/>
          </p:cNvSpPr>
          <p:nvPr>
            <p:ph type="sldNum" sz="quarter" idx="12"/>
          </p:nvPr>
        </p:nvSpPr>
        <p:spPr/>
        <p:txBody>
          <a:bodyPr/>
          <a:lstStyle/>
          <a:p>
            <a:fld id="{BC49E7F1-1F32-BF4F-B5E0-ED48D217697F}" type="slidenum">
              <a:rPr lang="ja-JP" altLang="en-US" smtClean="0"/>
              <a:pPr/>
              <a:t>6</a:t>
            </a:fld>
            <a:endParaRPr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表1.1 京都議定書に係わる.png"/>
          <p:cNvPicPr>
            <a:picLocks noChangeAspect="1"/>
          </p:cNvPicPr>
          <p:nvPr/>
        </p:nvPicPr>
        <p:blipFill>
          <a:blip r:embed="rId2"/>
          <a:stretch>
            <a:fillRect/>
          </a:stretch>
        </p:blipFill>
        <p:spPr>
          <a:xfrm>
            <a:off x="0" y="463223"/>
            <a:ext cx="9144000" cy="5931553"/>
          </a:xfrm>
          <a:prstGeom prst="rect">
            <a:avLst/>
          </a:prstGeom>
        </p:spPr>
      </p:pic>
      <p:sp>
        <p:nvSpPr>
          <p:cNvPr id="5" name="タイトル 4"/>
          <p:cNvSpPr>
            <a:spLocks noGrp="1"/>
          </p:cNvSpPr>
          <p:nvPr>
            <p:ph type="title"/>
          </p:nvPr>
        </p:nvSpPr>
        <p:spPr/>
        <p:txBody>
          <a:bodyPr>
            <a:noAutofit/>
          </a:bodyPr>
          <a:lstStyle/>
          <a:p>
            <a:r>
              <a:rPr lang="ja-JP" altLang="en-US" sz="2800" dirty="0" smtClean="0"/>
              <a:t>京都議定書関係国の温室効果ガス増加率の変遷</a:t>
            </a:r>
            <a:endParaRPr lang="ja-JP" altLang="en-US" sz="2800" dirty="0"/>
          </a:p>
        </p:txBody>
      </p:sp>
      <p:sp>
        <p:nvSpPr>
          <p:cNvPr id="4" name="フッター プレースホルダ 3"/>
          <p:cNvSpPr>
            <a:spLocks noGrp="1"/>
          </p:cNvSpPr>
          <p:nvPr>
            <p:ph type="ftr" sz="quarter" idx="11"/>
          </p:nvPr>
        </p:nvSpPr>
        <p:spPr/>
        <p:txBody>
          <a:bodyPr/>
          <a:lstStyle/>
          <a:p>
            <a:r>
              <a:rPr lang="ja-JP" altLang="en-US" smtClean="0"/>
              <a:t>第１章　地球環境問題とはなにか</a:t>
            </a:r>
            <a:endParaRPr lang="ja-JP" altLang="en-US"/>
          </a:p>
        </p:txBody>
      </p:sp>
      <p:sp>
        <p:nvSpPr>
          <p:cNvPr id="3" name="スライド番号プレースホルダ 2"/>
          <p:cNvSpPr>
            <a:spLocks noGrp="1"/>
          </p:cNvSpPr>
          <p:nvPr>
            <p:ph type="sldNum" sz="quarter" idx="12"/>
          </p:nvPr>
        </p:nvSpPr>
        <p:spPr/>
        <p:txBody>
          <a:bodyPr/>
          <a:lstStyle/>
          <a:p>
            <a:fld id="{BC49E7F1-1F32-BF4F-B5E0-ED48D217697F}" type="slidenum">
              <a:rPr lang="ja-JP" altLang="en-US" smtClean="0"/>
              <a:pPr/>
              <a:t>7</a:t>
            </a:fld>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2775" y="125506"/>
            <a:ext cx="7918450" cy="788894"/>
          </a:xfrm>
        </p:spPr>
        <p:txBody>
          <a:bodyPr/>
          <a:lstStyle/>
          <a:p>
            <a:r>
              <a:rPr lang="ja-JP" altLang="en-US" dirty="0" smtClean="0"/>
              <a:t>日本の達成状況　</a:t>
            </a:r>
            <a:r>
              <a:rPr lang="en-US" altLang="ja-JP" sz="2000" dirty="0" smtClean="0"/>
              <a:t>2011.4</a:t>
            </a:r>
            <a:r>
              <a:rPr lang="ja-JP" altLang="en-US" sz="2000" dirty="0" smtClean="0"/>
              <a:t>現在</a:t>
            </a:r>
            <a:endParaRPr lang="ja-JP" altLang="en-US" sz="2000" dirty="0"/>
          </a:p>
        </p:txBody>
      </p:sp>
      <p:sp>
        <p:nvSpPr>
          <p:cNvPr id="3" name="フッター プレースホルダ 2"/>
          <p:cNvSpPr>
            <a:spLocks noGrp="1"/>
          </p:cNvSpPr>
          <p:nvPr>
            <p:ph type="ftr" sz="quarter" idx="11"/>
          </p:nvPr>
        </p:nvSpPr>
        <p:spPr/>
        <p:txBody>
          <a:bodyPr/>
          <a:lstStyle/>
          <a:p>
            <a:r>
              <a:rPr lang="ja-JP" altLang="en-US" smtClean="0"/>
              <a:t>第１章　地球環境問題とはなにか</a:t>
            </a:r>
            <a:endParaRPr lang="ja-JP" altLang="en-US"/>
          </a:p>
        </p:txBody>
      </p:sp>
      <p:sp>
        <p:nvSpPr>
          <p:cNvPr id="4" name="スライド番号プレースホルダ 3"/>
          <p:cNvSpPr>
            <a:spLocks noGrp="1"/>
          </p:cNvSpPr>
          <p:nvPr>
            <p:ph type="sldNum" sz="quarter" idx="12"/>
          </p:nvPr>
        </p:nvSpPr>
        <p:spPr/>
        <p:txBody>
          <a:bodyPr/>
          <a:lstStyle/>
          <a:p>
            <a:fld id="{BC49E7F1-1F32-BF4F-B5E0-ED48D217697F}" type="slidenum">
              <a:rPr lang="ja-JP" altLang="en-US" smtClean="0"/>
              <a:pPr/>
              <a:t>8</a:t>
            </a:fld>
            <a:endParaRPr lang="ja-JP" altLang="en-US"/>
          </a:p>
        </p:txBody>
      </p:sp>
      <p:pic>
        <p:nvPicPr>
          <p:cNvPr id="6" name="図 5" descr="温室効果ガス排出量2011年環境省_ページ_2.jpg"/>
          <p:cNvPicPr>
            <a:picLocks noChangeAspect="1"/>
          </p:cNvPicPr>
          <p:nvPr/>
        </p:nvPicPr>
        <p:blipFill>
          <a:blip r:embed="rId2"/>
          <a:stretch>
            <a:fillRect/>
          </a:stretch>
        </p:blipFill>
        <p:spPr>
          <a:xfrm>
            <a:off x="1063625" y="914400"/>
            <a:ext cx="7467600" cy="52817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040" y="188640"/>
            <a:ext cx="9036496" cy="788894"/>
          </a:xfrm>
        </p:spPr>
        <p:txBody>
          <a:bodyPr>
            <a:noAutofit/>
          </a:bodyPr>
          <a:lstStyle/>
          <a:p>
            <a:r>
              <a:rPr lang="en-US" altLang="ja-JP" sz="2800" dirty="0"/>
              <a:t>2011 </a:t>
            </a:r>
            <a:r>
              <a:rPr lang="ja-JP" altLang="en-US" sz="2800" dirty="0"/>
              <a:t>年度（平成</a:t>
            </a:r>
            <a:r>
              <a:rPr lang="en-US" altLang="ja-JP" sz="2800" dirty="0"/>
              <a:t>23 </a:t>
            </a:r>
            <a:r>
              <a:rPr lang="ja-JP" altLang="en-US" sz="2800" dirty="0"/>
              <a:t>年度）の温室効果ガス排出量（確定値</a:t>
            </a:r>
            <a:r>
              <a:rPr lang="ja-JP" altLang="en-US" sz="2800" dirty="0" smtClean="0"/>
              <a:t>）</a:t>
            </a:r>
            <a:r>
              <a:rPr lang="en-US" altLang="ja-JP" sz="2800" dirty="0" smtClean="0"/>
              <a:t>2013</a:t>
            </a:r>
            <a:r>
              <a:rPr lang="ja-JP" altLang="en-US" sz="2800" dirty="0" smtClean="0"/>
              <a:t>年</a:t>
            </a:r>
            <a:r>
              <a:rPr lang="en-US" altLang="ja-JP" sz="2800" dirty="0" smtClean="0"/>
              <a:t>4</a:t>
            </a:r>
            <a:r>
              <a:rPr lang="ja-JP" altLang="en-US" sz="2800" dirty="0" smtClean="0"/>
              <a:t>月</a:t>
            </a:r>
            <a:endParaRPr kumimoji="1" lang="ja-JP" altLang="en-US" sz="2800" dirty="0"/>
          </a:p>
        </p:txBody>
      </p:sp>
      <p:sp>
        <p:nvSpPr>
          <p:cNvPr id="3" name="フッター プレースホルダー 2"/>
          <p:cNvSpPr>
            <a:spLocks noGrp="1"/>
          </p:cNvSpPr>
          <p:nvPr>
            <p:ph type="ftr" sz="quarter" idx="11"/>
          </p:nvPr>
        </p:nvSpPr>
        <p:spPr/>
        <p:txBody>
          <a:bodyPr/>
          <a:lstStyle/>
          <a:p>
            <a:r>
              <a:rPr lang="ja-JP" altLang="en-US" smtClean="0"/>
              <a:t>第１章　地球環境問題とはなにか</a:t>
            </a:r>
            <a:endParaRPr lang="ja-JP" altLang="en-US"/>
          </a:p>
        </p:txBody>
      </p:sp>
      <p:sp>
        <p:nvSpPr>
          <p:cNvPr id="4" name="スライド番号プレースホルダー 3"/>
          <p:cNvSpPr>
            <a:spLocks noGrp="1"/>
          </p:cNvSpPr>
          <p:nvPr>
            <p:ph type="sldNum" sz="quarter" idx="12"/>
          </p:nvPr>
        </p:nvSpPr>
        <p:spPr/>
        <p:txBody>
          <a:bodyPr/>
          <a:lstStyle/>
          <a:p>
            <a:fld id="{BC49E7F1-1F32-BF4F-B5E0-ED48D217697F}" type="slidenum">
              <a:rPr lang="ja-JP" altLang="en-US" smtClean="0"/>
              <a:pPr/>
              <a:t>9</a:t>
            </a:fld>
            <a:endParaRPr lang="ja-JP" altLang="en-US"/>
          </a:p>
        </p:txBody>
      </p:sp>
      <p:pic>
        <p:nvPicPr>
          <p:cNvPr id="5" name="図 4"/>
          <p:cNvPicPr>
            <a:picLocks noChangeAspect="1"/>
          </p:cNvPicPr>
          <p:nvPr/>
        </p:nvPicPr>
        <p:blipFill>
          <a:blip r:embed="rId3"/>
          <a:stretch>
            <a:fillRect/>
          </a:stretch>
        </p:blipFill>
        <p:spPr>
          <a:xfrm>
            <a:off x="1187624" y="1138889"/>
            <a:ext cx="6994526" cy="5530378"/>
          </a:xfrm>
          <a:prstGeom prst="rect">
            <a:avLst/>
          </a:prstGeom>
        </p:spPr>
      </p:pic>
    </p:spTree>
    <p:extLst>
      <p:ext uri="{BB962C8B-B14F-4D97-AF65-F5344CB8AC3E}">
        <p14:creationId xmlns:p14="http://schemas.microsoft.com/office/powerpoint/2010/main" val="2472560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たそがれ">
  <a:themeElements>
    <a:clrScheme name="たそがれ">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たそがれ">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たそがれ">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たそがれ.thmx</Template>
  <TotalTime>2657</TotalTime>
  <Words>1836</Words>
  <Application>Microsoft Macintosh PowerPoint</Application>
  <PresentationFormat>画面に合わせる (4:3)</PresentationFormat>
  <Paragraphs>193</Paragraphs>
  <Slides>43</Slides>
  <Notes>3</Notes>
  <HiddenSlides>0</HiddenSlides>
  <MMClips>0</MMClips>
  <ScaleCrop>false</ScaleCrop>
  <HeadingPairs>
    <vt:vector size="4" baseType="variant">
      <vt:variant>
        <vt:lpstr>テーマ</vt:lpstr>
      </vt:variant>
      <vt:variant>
        <vt:i4>1</vt:i4>
      </vt:variant>
      <vt:variant>
        <vt:lpstr>スライド タイトル</vt:lpstr>
      </vt:variant>
      <vt:variant>
        <vt:i4>43</vt:i4>
      </vt:variant>
    </vt:vector>
  </HeadingPairs>
  <TitlesOfParts>
    <vt:vector size="44" baseType="lpstr">
      <vt:lpstr>たそがれ</vt:lpstr>
      <vt:lpstr>第１章　地球環境問題とはなにか 　このうち，地球温暖化問題にかかわる社会状況</vt:lpstr>
      <vt:lpstr>地球環境問題の定義</vt:lpstr>
      <vt:lpstr>地球環境問題の区分</vt:lpstr>
      <vt:lpstr>広汎かつ原因者即被害者</vt:lpstr>
      <vt:lpstr>地球温暖化の観点</vt:lpstr>
      <vt:lpstr>京都議定書</vt:lpstr>
      <vt:lpstr>京都議定書関係国の温室効果ガス増加率の変遷</vt:lpstr>
      <vt:lpstr>日本の達成状況　2011.4現在</vt:lpstr>
      <vt:lpstr>2011 年度（平成23 年度）の温室効果ガス排出量（確定値）2013年4月</vt:lpstr>
      <vt:lpstr>温室効果ガス排出量　比較</vt:lpstr>
      <vt:lpstr>部門別　排出量</vt:lpstr>
      <vt:lpstr>日本のCO2排出量削減状況</vt:lpstr>
      <vt:lpstr>（上）温室効果ガス増加率 （下）内閣府景気動向DI一致係数の変化</vt:lpstr>
      <vt:lpstr>温室効果ガスの総排出量</vt:lpstr>
      <vt:lpstr>エネルギー起源二酸化炭素の部門別排出量（電気・熱配分後）</vt:lpstr>
      <vt:lpstr>3種類の京都メカニズム</vt:lpstr>
      <vt:lpstr>排出権取引</vt:lpstr>
      <vt:lpstr>排出権取引の高騰化</vt:lpstr>
      <vt:lpstr>排出権取引例</vt:lpstr>
      <vt:lpstr>日本の投機的購入について</vt:lpstr>
      <vt:lpstr>日本政府の購入</vt:lpstr>
      <vt:lpstr>日本の排出削減の現実</vt:lpstr>
      <vt:lpstr>EEX第２期ヨーロッパ炭素先物取引の価格変遷</vt:lpstr>
      <vt:lpstr>排出権取引は投機市場</vt:lpstr>
      <vt:lpstr>排出権取引の現状　24%縮小 2013.4.11 SankeiBiz</vt:lpstr>
      <vt:lpstr>COP15 コペンハーゲン（実施前）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コペンハーゲン合意（実施後）</vt:lpstr>
      <vt:lpstr>COP15合意後　提出されたリスト</vt:lpstr>
      <vt:lpstr>表１の意味</vt:lpstr>
      <vt:lpstr>中国の排出量シナリオ</vt:lpstr>
      <vt:lpstr>図１　複数のシナリオによる中国の排出量の意味</vt:lpstr>
      <vt:lpstr>主要国の2007年および2020年の二酸化炭素排出量</vt:lpstr>
      <vt:lpstr>中国の高い存在感</vt:lpstr>
      <vt:lpstr>京都議定書にかかわる日本の実績</vt:lpstr>
      <vt:lpstr>図4　日本各部門別の，エネルギー起源二酸化炭素 排出量の内訳：産業部門だけが改善</vt:lpstr>
      <vt:lpstr>日本の2020年25%削減案： 温暖化基本法</vt:lpstr>
      <vt:lpstr>CO2 25%削減撤回</vt:lpstr>
    </vt:vector>
  </TitlesOfParts>
  <Company>関西大学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第１章　地球環境問題とはなにか</dc:title>
  <dc:creator>木庭 元晴</dc:creator>
  <cp:lastModifiedBy>木庭 元晴</cp:lastModifiedBy>
  <cp:revision>99</cp:revision>
  <dcterms:created xsi:type="dcterms:W3CDTF">2011-04-06T13:50:26Z</dcterms:created>
  <dcterms:modified xsi:type="dcterms:W3CDTF">2013-05-02T10:30:24Z</dcterms:modified>
</cp:coreProperties>
</file>